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tags/tag1.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2"/>
  </p:notesMasterIdLst>
  <p:sldIdLst>
    <p:sldId id="278" r:id="rId2"/>
    <p:sldId id="292" r:id="rId3"/>
    <p:sldId id="293" r:id="rId4"/>
    <p:sldId id="257" r:id="rId5"/>
    <p:sldId id="289" r:id="rId6"/>
    <p:sldId id="261" r:id="rId7"/>
    <p:sldId id="283" r:id="rId8"/>
    <p:sldId id="286" r:id="rId9"/>
    <p:sldId id="290" r:id="rId10"/>
    <p:sldId id="294" r:id="rId11"/>
  </p:sldIdLst>
  <p:sldSz cx="12192000" cy="6858000"/>
  <p:notesSz cx="7104063" cy="10234613"/>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3F3F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0566" autoAdjust="0"/>
    <p:restoredTop sz="93077"/>
  </p:normalViewPr>
  <p:slideViewPr>
    <p:cSldViewPr snapToGrid="0">
      <p:cViewPr varScale="1">
        <p:scale>
          <a:sx n="61" d="100"/>
          <a:sy n="61" d="100"/>
        </p:scale>
        <p:origin x="508" y="48"/>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3078163" cy="511175"/>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4024313" y="0"/>
            <a:ext cx="3078162" cy="511175"/>
          </a:xfrm>
          <a:prstGeom prst="rect">
            <a:avLst/>
          </a:prstGeom>
        </p:spPr>
        <p:txBody>
          <a:bodyPr vert="horz" lIns="91440" tIns="45720" rIns="91440" bIns="45720" rtlCol="0"/>
          <a:lstStyle>
            <a:lvl1pPr algn="r">
              <a:defRPr sz="1200"/>
            </a:lvl1pPr>
          </a:lstStyle>
          <a:p>
            <a:fld id="{7B8644E0-940D-446D-A606-547B4292BB45}" type="datetimeFigureOut">
              <a:rPr lang="zh-CN" altLang="en-US" smtClean="0"/>
              <a:t>2020/2/9</a:t>
            </a:fld>
            <a:endParaRPr lang="zh-CN" altLang="en-US"/>
          </a:p>
        </p:txBody>
      </p:sp>
      <p:sp>
        <p:nvSpPr>
          <p:cNvPr id="4" name="幻灯片图像占位符 3"/>
          <p:cNvSpPr>
            <a:spLocks noGrp="1" noRot="1" noChangeAspect="1"/>
          </p:cNvSpPr>
          <p:nvPr>
            <p:ph type="sldImg" idx="2"/>
          </p:nvPr>
        </p:nvSpPr>
        <p:spPr>
          <a:xfrm>
            <a:off x="142875" y="768350"/>
            <a:ext cx="6818313" cy="3836988"/>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711200" y="4860925"/>
            <a:ext cx="5683250" cy="4605338"/>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9721850"/>
            <a:ext cx="3078163" cy="511175"/>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4024313" y="9721850"/>
            <a:ext cx="3078162" cy="511175"/>
          </a:xfrm>
          <a:prstGeom prst="rect">
            <a:avLst/>
          </a:prstGeom>
        </p:spPr>
        <p:txBody>
          <a:bodyPr vert="horz" lIns="91440" tIns="45720" rIns="91440" bIns="45720" rtlCol="0" anchor="b"/>
          <a:lstStyle>
            <a:lvl1pPr algn="r">
              <a:defRPr sz="1200"/>
            </a:lvl1pPr>
          </a:lstStyle>
          <a:p>
            <a:fld id="{AD312DB1-C692-46D6-A7C0-EBD7924AFB31}" type="slidenum">
              <a:rPr lang="zh-CN" altLang="en-US" smtClean="0"/>
              <a:t>‹#›</a:t>
            </a:fld>
            <a:endParaRPr lang="zh-CN" altLang="en-US"/>
          </a:p>
        </p:txBody>
      </p:sp>
    </p:spTree>
    <p:extLst>
      <p:ext uri="{BB962C8B-B14F-4D97-AF65-F5344CB8AC3E}">
        <p14:creationId xmlns:p14="http://schemas.microsoft.com/office/powerpoint/2010/main" val="303257120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D312DB1-C692-46D6-A7C0-EBD7924AFB31}" type="slidenum">
              <a:rPr lang="zh-CN" altLang="en-US" smtClean="0"/>
              <a:t>1</a:t>
            </a:fld>
            <a:endParaRPr lang="zh-CN" altLang="en-US"/>
          </a:p>
        </p:txBody>
      </p:sp>
    </p:spTree>
    <p:extLst>
      <p:ext uri="{BB962C8B-B14F-4D97-AF65-F5344CB8AC3E}">
        <p14:creationId xmlns:p14="http://schemas.microsoft.com/office/powerpoint/2010/main" val="407519480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p:cNvSpPr>
            <a:spLocks noGrp="1"/>
          </p:cNvSpPr>
          <p:nvPr>
            <p:ph type="dt" sz="half" idx="10"/>
          </p:nvPr>
        </p:nvSpPr>
        <p:spPr/>
        <p:txBody>
          <a:bodyPr/>
          <a:lstStyle/>
          <a:p>
            <a:fld id="{82F288E0-7875-42C4-84C8-98DBBD3BF4D2}" type="datetimeFigureOut">
              <a:rPr lang="zh-CN" altLang="en-US" smtClean="0"/>
              <a:t>2020/2/9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Only" preserve="1">
  <p:cSld name="内容">
    <p:spTree>
      <p:nvGrpSpPr>
        <p:cNvPr id="1" name=""/>
        <p:cNvGrpSpPr/>
        <p:nvPr/>
      </p:nvGrpSpPr>
      <p:grpSpPr>
        <a:xfrm>
          <a:off x="0" y="0"/>
          <a:ext cx="0" cy="0"/>
          <a:chOff x="0" y="0"/>
          <a:chExt cx="0" cy="0"/>
        </a:xfrm>
      </p:grpSpPr>
      <p:sp>
        <p:nvSpPr>
          <p:cNvPr id="2" name="内容占位符 1"/>
          <p:cNvSpPr>
            <a:spLocks noGrp="1"/>
          </p:cNvSpPr>
          <p:nvPr>
            <p:ph/>
          </p:nvPr>
        </p:nvSpPr>
        <p:spPr>
          <a:xfrm>
            <a:off x="838200" y="365125"/>
            <a:ext cx="10515600" cy="581183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3" name="日期占位符 2"/>
          <p:cNvSpPr>
            <a:spLocks noGrp="1"/>
          </p:cNvSpPr>
          <p:nvPr>
            <p:ph type="dt" sz="half" idx="10"/>
          </p:nvPr>
        </p:nvSpPr>
        <p:spPr/>
        <p:txBody>
          <a:bodyPr/>
          <a:lstStyle/>
          <a:p>
            <a:fld id="{82F288E0-7875-42C4-84C8-98DBBD3BF4D2}" type="datetimeFigureOut">
              <a:rPr lang="zh-CN" altLang="en-US" smtClean="0"/>
              <a:t>2020/2/9</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82F288E0-7875-42C4-84C8-98DBBD3BF4D2}" type="datetimeFigureOut">
              <a:rPr lang="zh-CN" altLang="en-US" smtClean="0"/>
              <a:t>2020/2/9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日期占位符 3"/>
          <p:cNvSpPr>
            <a:spLocks noGrp="1"/>
          </p:cNvSpPr>
          <p:nvPr>
            <p:ph type="dt" sz="half" idx="10"/>
          </p:nvPr>
        </p:nvSpPr>
        <p:spPr/>
        <p:txBody>
          <a:bodyPr/>
          <a:lstStyle/>
          <a:p>
            <a:fld id="{82F288E0-7875-42C4-84C8-98DBBD3BF4D2}" type="datetimeFigureOut">
              <a:rPr lang="zh-CN" altLang="en-US" smtClean="0"/>
              <a:t>2020/2/9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838200" y="1825625"/>
            <a:ext cx="5181600" cy="435133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6172200" y="1825625"/>
            <a:ext cx="5181600" cy="435133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p:txBody>
          <a:bodyPr/>
          <a:lstStyle/>
          <a:p>
            <a:fld id="{82F288E0-7875-42C4-84C8-98DBBD3BF4D2}" type="datetimeFigureOut">
              <a:rPr lang="zh-CN" altLang="en-US" smtClean="0"/>
              <a:t>2020/2/9</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p:cNvSpPr>
            <a:spLocks noGrp="1"/>
          </p:cNvSpPr>
          <p:nvPr>
            <p:ph type="body" idx="1"/>
          </p:nvPr>
        </p:nvSpPr>
        <p:spPr>
          <a:xfrm>
            <a:off x="1186774" y="1778438"/>
            <a:ext cx="4873574" cy="823912"/>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a:t>单击此处编辑母版文本样式</a:t>
            </a:r>
          </a:p>
        </p:txBody>
      </p:sp>
      <p:sp>
        <p:nvSpPr>
          <p:cNvPr id="4" name="内容占位符 3"/>
          <p:cNvSpPr>
            <a:spLocks noGrp="1"/>
          </p:cNvSpPr>
          <p:nvPr>
            <p:ph sz="half" idx="2"/>
          </p:nvPr>
        </p:nvSpPr>
        <p:spPr>
          <a:xfrm>
            <a:off x="1186774" y="2665379"/>
            <a:ext cx="4873574" cy="3524284"/>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6256938" y="1778438"/>
            <a:ext cx="4897576" cy="823912"/>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a:t>单击此处编辑母版文本样式</a:t>
            </a:r>
          </a:p>
        </p:txBody>
      </p:sp>
      <p:sp>
        <p:nvSpPr>
          <p:cNvPr id="6" name="内容占位符 5"/>
          <p:cNvSpPr>
            <a:spLocks noGrp="1"/>
          </p:cNvSpPr>
          <p:nvPr>
            <p:ph sz="quarter" idx="4"/>
          </p:nvPr>
        </p:nvSpPr>
        <p:spPr>
          <a:xfrm>
            <a:off x="6256938" y="2665379"/>
            <a:ext cx="4897576" cy="3524284"/>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p:txBody>
          <a:bodyPr/>
          <a:lstStyle/>
          <a:p>
            <a:fld id="{82F288E0-7875-42C4-84C8-98DBBD3BF4D2}" type="datetimeFigureOut">
              <a:rPr lang="zh-CN" altLang="en-US" smtClean="0"/>
              <a:t>2020/2/9</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82F288E0-7875-42C4-84C8-98DBBD3BF4D2}" type="datetimeFigureOut">
              <a:rPr lang="zh-CN" altLang="en-US" smtClean="0"/>
              <a:t>2020/2/9</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82F288E0-7875-42C4-84C8-98DBBD3BF4D2}" type="datetimeFigureOut">
              <a:rPr lang="zh-CN" altLang="en-US" smtClean="0"/>
              <a:t>2020/2/9</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4165349" cy="1600200"/>
          </a:xfrm>
        </p:spPr>
        <p:txBody>
          <a:bodyPr anchor="b"/>
          <a:lstStyle>
            <a:lvl1pPr>
              <a:defRPr sz="3200"/>
            </a:lvl1pPr>
          </a:lstStyle>
          <a:p>
            <a:r>
              <a:rPr lang="zh-CN" altLang="en-US"/>
              <a:t>单击此处编辑母版标题样式</a:t>
            </a:r>
          </a:p>
        </p:txBody>
      </p:sp>
      <p:sp>
        <p:nvSpPr>
          <p:cNvPr id="3" name="图片占位符 2"/>
          <p:cNvSpPr>
            <a:spLocks noGrp="1"/>
          </p:cNvSpPr>
          <p:nvPr>
            <p:ph type="pic" idx="1"/>
          </p:nvPr>
        </p:nvSpPr>
        <p:spPr>
          <a:xfrm>
            <a:off x="5183188" y="457201"/>
            <a:ext cx="6172200" cy="540385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4165349" cy="3811588"/>
          </a:xfrm>
        </p:spPr>
        <p:txBody>
          <a:bodyPr/>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82F288E0-7875-42C4-84C8-98DBBD3BF4D2}" type="datetimeFigureOut">
              <a:rPr lang="zh-CN" altLang="en-US" smtClean="0"/>
              <a:t>2020/2/9</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82F288E0-7875-42C4-84C8-98DBBD3BF4D2}" type="datetimeFigureOut">
              <a:rPr lang="zh-CN" altLang="en-US" smtClean="0"/>
              <a:t>2020/2/9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2F288E0-7875-42C4-84C8-98DBBD3BF4D2}" type="datetimeFigureOut">
              <a:rPr lang="zh-CN" altLang="en-US" smtClean="0"/>
              <a:t>2020/2/9</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D9BB5D0-35E4-459D-AEF3-FE4D7C45CC19}"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9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9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9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9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9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9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9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9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9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24.jp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4.png"/><Relationship Id="rId7" Type="http://schemas.openxmlformats.org/officeDocument/2006/relationships/image" Target="../media/image8.png"/><Relationship Id="rId2" Type="http://schemas.openxmlformats.org/officeDocument/2006/relationships/slideLayout" Target="../slideLayouts/slideLayout1.xml"/><Relationship Id="rId1" Type="http://schemas.openxmlformats.org/officeDocument/2006/relationships/tags" Target="../tags/tag1.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s/_rels/slide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2.xml"/><Relationship Id="rId4" Type="http://schemas.openxmlformats.org/officeDocument/2006/relationships/image" Target="../media/image17.png"/></Relationships>
</file>

<file path=ppt/slides/_rels/slide8.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2.xml"/><Relationship Id="rId4" Type="http://schemas.openxmlformats.org/officeDocument/2006/relationships/image" Target="../media/image20.png"/></Relationships>
</file>

<file path=ppt/slides/_rels/slide9.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2.xml"/><Relationship Id="rId4" Type="http://schemas.openxmlformats.org/officeDocument/2006/relationships/image" Target="../media/image2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2"/>
          <p:cNvSpPr>
            <a:spLocks noGrp="1"/>
          </p:cNvSpPr>
          <p:nvPr/>
        </p:nvSpPr>
        <p:spPr>
          <a:xfrm>
            <a:off x="3175" y="507365"/>
            <a:ext cx="12185650" cy="906145"/>
          </a:xfrm>
          <a:prstGeom prst="rect">
            <a:avLst/>
          </a:prstGeom>
        </p:spPr>
        <p:txBody>
          <a:bodyPr vert="horz" lIns="91440" tIns="45720" rIns="91440" bIns="45720" rtlCol="0" anchor="b">
            <a:normAutofit/>
            <a:scene3d>
              <a:camera prst="orthographicFront"/>
              <a:lightRig rig="threePt" dir="t"/>
            </a:scene3d>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zh-CN" altLang="en-US" sz="4000">
                <a:effectLst>
                  <a:outerShdw blurRad="38100" dist="19050" dir="2700000" algn="tl" rotWithShape="0">
                    <a:schemeClr val="dk1">
                      <a:alpha val="40000"/>
                    </a:schemeClr>
                  </a:outerShdw>
                </a:effectLst>
                <a:latin typeface="微软雅黑" panose="020B0503020204020204" charset="-122"/>
                <a:ea typeface="微软雅黑" panose="020B0503020204020204" charset="-122"/>
                <a:cs typeface="微软雅黑" panose="020B0503020204020204" charset="-122"/>
              </a:rPr>
              <a:t>在线教学服务指南（学生端）</a:t>
            </a:r>
            <a:endParaRPr lang="zh-CN" altLang="en-US" sz="4000" dirty="0">
              <a:solidFill>
                <a:schemeClr val="tx1"/>
              </a:solidFill>
              <a:effectLst>
                <a:outerShdw blurRad="38100" dist="19050" dir="2700000" algn="tl" rotWithShape="0">
                  <a:schemeClr val="dk1">
                    <a:alpha val="40000"/>
                  </a:schemeClr>
                </a:outerShdw>
              </a:effectLst>
              <a:latin typeface="微软雅黑" panose="020B0503020204020204" charset="-122"/>
              <a:ea typeface="微软雅黑" panose="020B0503020204020204" charset="-122"/>
              <a:cs typeface="微软雅黑" panose="020B0503020204020204" charset="-122"/>
            </a:endParaRPr>
          </a:p>
        </p:txBody>
      </p:sp>
      <p:sp>
        <p:nvSpPr>
          <p:cNvPr id="5" name="文本框 4"/>
          <p:cNvSpPr txBox="1"/>
          <p:nvPr/>
        </p:nvSpPr>
        <p:spPr>
          <a:xfrm>
            <a:off x="391129" y="1596770"/>
            <a:ext cx="11150600" cy="4031873"/>
          </a:xfrm>
          <a:prstGeom prst="rect">
            <a:avLst/>
          </a:prstGeom>
          <a:noFill/>
        </p:spPr>
        <p:txBody>
          <a:bodyPr wrap="square" rtlCol="0">
            <a:spAutoFit/>
          </a:bodyPr>
          <a:lstStyle/>
          <a:p>
            <a:r>
              <a:rPr lang="zh-CN" altLang="en-US" sz="3200" dirty="0"/>
              <a:t>各位同学</a:t>
            </a:r>
            <a:r>
              <a:rPr lang="zh-CN" altLang="zh-CN" sz="3200" dirty="0"/>
              <a:t>：</a:t>
            </a:r>
          </a:p>
          <a:p>
            <a:r>
              <a:rPr lang="zh-CN" altLang="en-US" sz="3200" dirty="0"/>
              <a:t>    新年好！</a:t>
            </a:r>
            <a:r>
              <a:rPr lang="zh-CN" altLang="zh-CN" sz="3200" dirty="0"/>
              <a:t>为全力做好新型冠状病毒感染的肺炎疫情防控工作，按照中央应对新型冠状病毒感染肺炎疫情工作领导小组要求和教育部、省教育厅的部署，</a:t>
            </a:r>
            <a:r>
              <a:rPr lang="zh-CN" altLang="en-US" sz="3200" dirty="0"/>
              <a:t>减少延期开学对各位同学学习、生活的影响，</a:t>
            </a:r>
            <a:r>
              <a:rPr lang="zh-CN" altLang="zh-CN" sz="3200" dirty="0"/>
              <a:t>经校疫情防控领导小组研究决定，</a:t>
            </a:r>
            <a:r>
              <a:rPr lang="zh-CN" altLang="en-US" sz="3200" dirty="0"/>
              <a:t>基于</a:t>
            </a:r>
            <a:r>
              <a:rPr lang="zh-CN" altLang="en-US" sz="3200" b="1" dirty="0">
                <a:solidFill>
                  <a:schemeClr val="accent3">
                    <a:lumMod val="50000"/>
                  </a:schemeClr>
                </a:solidFill>
                <a:latin typeface="微软雅黑" panose="020B0503020204020204" pitchFamily="34" charset="-122"/>
                <a:ea typeface="微软雅黑" panose="020B0503020204020204" pitchFamily="34" charset="-122"/>
              </a:rPr>
              <a:t>贵州食品工程职业学院网络教学平台： </a:t>
            </a:r>
            <a:r>
              <a:rPr lang="en-US" altLang="zh-CN" sz="3200" dirty="0"/>
              <a:t>http://gzspgc.fanya.chaoxing.com/portal</a:t>
            </a:r>
            <a:endParaRPr lang="zh-CN" altLang="en-US" sz="3200" dirty="0"/>
          </a:p>
          <a:p>
            <a:r>
              <a:rPr lang="zh-CN" altLang="en-US" sz="3200" dirty="0"/>
              <a:t>开展教学工作</a:t>
            </a:r>
            <a:r>
              <a:rPr lang="zh-CN" altLang="zh-CN" sz="3200" dirty="0"/>
              <a:t>，共同打好这场“抗疫战”！</a:t>
            </a:r>
            <a:endParaRPr lang="zh-CN" altLang="en-US" sz="3200" dirty="0">
              <a:latin typeface="微软雅黑" panose="020B0503020204020204" charset="-122"/>
              <a:ea typeface="微软雅黑" panose="020B0503020204020204" charset="-122"/>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835484" y="1576780"/>
            <a:ext cx="9374505" cy="1689373"/>
          </a:xfrm>
          <a:prstGeom prst="rect">
            <a:avLst/>
          </a:prstGeom>
          <a:noFill/>
        </p:spPr>
        <p:txBody>
          <a:bodyPr wrap="square" rtlCol="0">
            <a:spAutoFit/>
          </a:bodyPr>
          <a:lstStyle/>
          <a:p>
            <a:pPr>
              <a:lnSpc>
                <a:spcPct val="150000"/>
              </a:lnSpc>
            </a:pPr>
            <a:r>
              <a:rPr lang="zh-CN" altLang="en-US" dirty="0">
                <a:latin typeface="+mj-ea"/>
                <a:cs typeface="+mj-ea"/>
              </a:rPr>
              <a:t>如您在使用中如遇到技术问题，可通过以下方式寻求支持：</a:t>
            </a:r>
          </a:p>
          <a:p>
            <a:pPr>
              <a:lnSpc>
                <a:spcPct val="150000"/>
              </a:lnSpc>
            </a:pPr>
            <a:r>
              <a:rPr lang="zh-CN" altLang="en-US" dirty="0">
                <a:latin typeface="+mj-ea"/>
                <a:cs typeface="+mj-ea"/>
              </a:rPr>
              <a:t>加入</a:t>
            </a:r>
            <a:r>
              <a:rPr lang="en-US" altLang="zh-CN" dirty="0">
                <a:latin typeface="+mj-ea"/>
                <a:cs typeface="+mj-ea"/>
                <a:sym typeface="+mn-ea"/>
              </a:rPr>
              <a:t>QQ</a:t>
            </a:r>
            <a:r>
              <a:rPr lang="zh-CN" altLang="en-US" dirty="0">
                <a:latin typeface="+mj-ea"/>
                <a:cs typeface="+mj-ea"/>
                <a:sym typeface="+mn-ea"/>
              </a:rPr>
              <a:t>群</a:t>
            </a:r>
            <a:r>
              <a:rPr lang="zh-CN" altLang="en-US" dirty="0">
                <a:latin typeface="+mj-ea"/>
                <a:cs typeface="+mj-ea"/>
              </a:rPr>
              <a:t>咨询：</a:t>
            </a:r>
            <a:endParaRPr lang="en-US" altLang="zh-CN" dirty="0">
              <a:latin typeface="+mj-ea"/>
              <a:cs typeface="+mj-ea"/>
            </a:endParaRPr>
          </a:p>
          <a:p>
            <a:pPr>
              <a:lnSpc>
                <a:spcPct val="150000"/>
              </a:lnSpc>
            </a:pPr>
            <a:r>
              <a:rPr lang="zh-CN" altLang="zh-CN" dirty="0"/>
              <a:t>学生在线学习学生讨论</a:t>
            </a:r>
            <a:r>
              <a:rPr lang="en-US" altLang="zh-CN" dirty="0"/>
              <a:t>QQ</a:t>
            </a:r>
            <a:r>
              <a:rPr lang="zh-CN" altLang="zh-CN" dirty="0"/>
              <a:t>群：</a:t>
            </a:r>
            <a:r>
              <a:rPr lang="en-US" altLang="zh-CN" dirty="0"/>
              <a:t>1047064527</a:t>
            </a:r>
            <a:endParaRPr lang="zh-CN" altLang="en-US" dirty="0">
              <a:solidFill>
                <a:srgbClr val="FF0000"/>
              </a:solidFill>
              <a:latin typeface="+mj-ea"/>
              <a:cs typeface="+mj-ea"/>
            </a:endParaRPr>
          </a:p>
          <a:p>
            <a:pPr marL="0" marR="0" lvl="0" indent="0" algn="l" defTabSz="914400" rtl="0" eaLnBrk="1" fontAlgn="auto" latinLnBrk="0" hangingPunct="1">
              <a:lnSpc>
                <a:spcPct val="15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F0000"/>
              </a:solidFill>
              <a:effectLst/>
              <a:uLnTx/>
              <a:uFillTx/>
              <a:latin typeface="宋体" panose="02010600030101010101" pitchFamily="2" charset="-122"/>
              <a:ea typeface="宋体" panose="02010600030101010101" pitchFamily="2" charset="-122"/>
              <a:cs typeface="+mj-ea"/>
            </a:endParaRPr>
          </a:p>
        </p:txBody>
      </p:sp>
      <p:pic>
        <p:nvPicPr>
          <p:cNvPr id="4" name="图片 3">
            <a:extLst>
              <a:ext uri="{FF2B5EF4-FFF2-40B4-BE49-F238E27FC236}">
                <a16:creationId xmlns:a16="http://schemas.microsoft.com/office/drawing/2014/main" id="{D708F2CB-9CC1-4D92-974E-A451DD5CB35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025882" y="614856"/>
            <a:ext cx="3631608" cy="4976648"/>
          </a:xfrm>
          <a:prstGeom prst="rect">
            <a:avLst/>
          </a:prstGeom>
        </p:spPr>
      </p:pic>
    </p:spTree>
    <p:extLst>
      <p:ext uri="{BB962C8B-B14F-4D97-AF65-F5344CB8AC3E}">
        <p14:creationId xmlns:p14="http://schemas.microsoft.com/office/powerpoint/2010/main" val="169314356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394335" y="974725"/>
            <a:ext cx="9911715" cy="1705403"/>
          </a:xfrm>
          <a:prstGeom prst="rect">
            <a:avLst/>
          </a:prstGeom>
          <a:noFill/>
        </p:spPr>
        <p:txBody>
          <a:bodyPr wrap="square" rtlCol="0">
            <a:spAutoFit/>
          </a:bodyPr>
          <a:lstStyle/>
          <a:p>
            <a:pPr>
              <a:lnSpc>
                <a:spcPct val="150000"/>
              </a:lnSpc>
              <a:defRPr/>
            </a:pPr>
            <a:r>
              <a:rPr kumimoji="0" lang="zh-CN" altLang="en-US" sz="18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j-ea"/>
              </a:rPr>
              <a:t>电脑端访问网址：</a:t>
            </a:r>
            <a:r>
              <a:rPr lang="en-US" altLang="zh-CN" dirty="0"/>
              <a:t>http://gzspgc.fanya.chaoxing.com/portal</a:t>
            </a:r>
            <a:endParaRPr lang="en-US" altLang="zh-CN" dirty="0">
              <a:solidFill>
                <a:prstClr val="black"/>
              </a:solidFill>
            </a:endParaRPr>
          </a:p>
          <a:p>
            <a:pPr lvl="0">
              <a:lnSpc>
                <a:spcPct val="150000"/>
              </a:lnSpc>
              <a:defRPr/>
            </a:pPr>
            <a:r>
              <a:rPr kumimoji="0" lang="zh-CN" altLang="en-US" sz="18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j-ea"/>
              </a:rPr>
              <a:t>初次登录方式：</a:t>
            </a:r>
          </a:p>
          <a:p>
            <a:pPr marL="0" marR="0" lvl="0" indent="0" algn="l" defTabSz="914400" rtl="0" eaLnBrk="1" fontAlgn="auto" latinLnBrk="0" hangingPunct="1">
              <a:lnSpc>
                <a:spcPct val="150000"/>
              </a:lnSpc>
              <a:spcBef>
                <a:spcPts val="0"/>
              </a:spcBef>
              <a:spcAft>
                <a:spcPts val="0"/>
              </a:spcAft>
              <a:buClrTx/>
              <a:buSzTx/>
              <a:buFontTx/>
              <a:buNone/>
              <a:tabLst/>
              <a:defRPr/>
            </a:pPr>
            <a:r>
              <a:rPr kumimoji="0" lang="zh-CN" altLang="en-US" sz="18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j-ea"/>
              </a:rPr>
              <a:t>点击</a:t>
            </a:r>
            <a:r>
              <a:rPr kumimoji="0" lang="en-US" altLang="zh-CN" sz="18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j-ea"/>
              </a:rPr>
              <a:t>“</a:t>
            </a:r>
            <a:r>
              <a:rPr kumimoji="0" lang="zh-CN" altLang="en-US" sz="18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j-ea"/>
              </a:rPr>
              <a:t>登录</a:t>
            </a:r>
            <a:r>
              <a:rPr kumimoji="0" lang="en-US" altLang="zh-CN" sz="18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j-ea"/>
              </a:rPr>
              <a:t>”</a:t>
            </a:r>
            <a:r>
              <a:rPr kumimoji="0" lang="zh-CN" altLang="en-US" sz="18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j-ea"/>
              </a:rPr>
              <a:t>按钮，输入账号（学生学号）和初始密码（123456）登录。</a:t>
            </a:r>
          </a:p>
          <a:p>
            <a:pPr marL="0" marR="0" lvl="0" indent="0" algn="l" defTabSz="914400" rtl="0" eaLnBrk="1" fontAlgn="auto" latinLnBrk="0" hangingPunct="1">
              <a:lnSpc>
                <a:spcPct val="150000"/>
              </a:lnSpc>
              <a:spcBef>
                <a:spcPts val="0"/>
              </a:spcBef>
              <a:spcAft>
                <a:spcPts val="0"/>
              </a:spcAft>
              <a:buClrTx/>
              <a:buSzTx/>
              <a:buFontTx/>
              <a:buNone/>
              <a:tabLst/>
              <a:defRPr/>
            </a:pPr>
            <a:r>
              <a:rPr kumimoji="0" lang="zh-CN" altLang="en-US" sz="18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j-ea"/>
              </a:rPr>
              <a:t>登录后请绑定手机号并修改密码。</a:t>
            </a:r>
            <a:r>
              <a:rPr kumimoji="0" lang="zh-CN" altLang="en-US" sz="18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j-ea"/>
                <a:sym typeface="+mn-ea"/>
              </a:rPr>
              <a:t>再次登录时，电脑端、学习通均可使用该手机号和密码登录。</a:t>
            </a:r>
            <a:endParaRPr kumimoji="0" lang="zh-CN" altLang="en-US" sz="18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j-ea"/>
            </a:endParaRPr>
          </a:p>
        </p:txBody>
      </p:sp>
      <p:sp>
        <p:nvSpPr>
          <p:cNvPr id="6" name="椭圆 5"/>
          <p:cNvSpPr/>
          <p:nvPr/>
        </p:nvSpPr>
        <p:spPr>
          <a:xfrm>
            <a:off x="474345" y="195580"/>
            <a:ext cx="592455" cy="592455"/>
          </a:xfrm>
          <a:prstGeom prst="ellipse">
            <a:avLst/>
          </a:prstGeom>
          <a:solidFill>
            <a:srgbClr val="FF0000"/>
          </a:solidFill>
        </p:spPr>
        <p:style>
          <a:lnRef idx="2">
            <a:schemeClr val="accent2"/>
          </a:lnRef>
          <a:fillRef idx="1">
            <a:schemeClr val="lt1"/>
          </a:fillRef>
          <a:effectRef idx="0">
            <a:schemeClr val="accent2"/>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4000" b="0" i="0" u="none" strike="noStrike" kern="1200" cap="none" spc="0" normalizeH="0" baseline="0" noProof="0">
                <a:ln>
                  <a:noFill/>
                </a:ln>
                <a:solidFill>
                  <a:srgbClr val="FFFF00"/>
                </a:solidFill>
                <a:effectLst/>
                <a:uLnTx/>
                <a:uFillTx/>
                <a:latin typeface="Calibri"/>
                <a:ea typeface="宋体" panose="02010600030101010101" pitchFamily="2" charset="-122"/>
                <a:cs typeface="+mn-cs"/>
              </a:rPr>
              <a:t>1</a:t>
            </a:r>
          </a:p>
        </p:txBody>
      </p:sp>
      <p:sp>
        <p:nvSpPr>
          <p:cNvPr id="8" name="文本框 7"/>
          <p:cNvSpPr txBox="1"/>
          <p:nvPr/>
        </p:nvSpPr>
        <p:spPr>
          <a:xfrm>
            <a:off x="1192530" y="195580"/>
            <a:ext cx="995680" cy="583565"/>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3200" b="1" i="0" u="none" strike="noStrike" kern="1200" cap="none" spc="0" normalizeH="0" baseline="0" noProof="0">
                <a:ln>
                  <a:noFill/>
                </a:ln>
                <a:solidFill>
                  <a:srgbClr val="FF0000"/>
                </a:solidFill>
                <a:effectLst/>
                <a:uLnTx/>
                <a:uFillTx/>
                <a:latin typeface="微软雅黑" panose="020B0503020204020204" charset="-122"/>
                <a:ea typeface="微软雅黑" panose="020B0503020204020204" charset="-122"/>
                <a:cs typeface="+mn-cs"/>
              </a:rPr>
              <a:t>登录</a:t>
            </a:r>
          </a:p>
        </p:txBody>
      </p:sp>
      <p:sp>
        <p:nvSpPr>
          <p:cNvPr id="7" name="爆炸形 2 6"/>
          <p:cNvSpPr/>
          <p:nvPr/>
        </p:nvSpPr>
        <p:spPr>
          <a:xfrm>
            <a:off x="9683750" y="95250"/>
            <a:ext cx="2446020" cy="1659255"/>
          </a:xfrm>
          <a:prstGeom prst="irregularSeal2">
            <a:avLst/>
          </a:prstGeom>
          <a:solidFill>
            <a:schemeClr val="accent2"/>
          </a:solidFill>
          <a:ln w="12700" cmpd="sng">
            <a:solidFill>
              <a:schemeClr val="accent1">
                <a:shade val="5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000" b="1" i="0" u="none" strike="noStrike" kern="1200" cap="none" spc="0" normalizeH="0" baseline="0" noProof="0" dirty="0">
                <a:ln>
                  <a:noFill/>
                </a:ln>
                <a:solidFill>
                  <a:prstClr val="white"/>
                </a:solidFill>
                <a:effectLst/>
                <a:uLnTx/>
                <a:uFillTx/>
                <a:latin typeface="黑体" panose="02010609060101010101" charset="-122"/>
                <a:ea typeface="黑体" panose="02010609060101010101" charset="-122"/>
                <a:cs typeface="+mn-cs"/>
              </a:rPr>
              <a:t>电脑端</a:t>
            </a:r>
          </a:p>
        </p:txBody>
      </p:sp>
      <p:pic>
        <p:nvPicPr>
          <p:cNvPr id="9" name="图片 8"/>
          <p:cNvPicPr>
            <a:picLocks noChangeAspect="1"/>
          </p:cNvPicPr>
          <p:nvPr/>
        </p:nvPicPr>
        <p:blipFill>
          <a:blip r:embed="rId2"/>
          <a:stretch>
            <a:fillRect/>
          </a:stretch>
        </p:blipFill>
        <p:spPr>
          <a:xfrm>
            <a:off x="8372640" y="3789681"/>
            <a:ext cx="3608705" cy="2131695"/>
          </a:xfrm>
          <a:prstGeom prst="rect">
            <a:avLst/>
          </a:prstGeom>
          <a:ln>
            <a:solidFill>
              <a:schemeClr val="tx1"/>
            </a:solidFill>
          </a:ln>
        </p:spPr>
      </p:pic>
      <p:sp>
        <p:nvSpPr>
          <p:cNvPr id="11" name="文本框 10"/>
          <p:cNvSpPr txBox="1"/>
          <p:nvPr/>
        </p:nvSpPr>
        <p:spPr>
          <a:xfrm>
            <a:off x="394335" y="2700020"/>
            <a:ext cx="10126345" cy="368300"/>
          </a:xfrm>
          <a:prstGeom prst="rect">
            <a:avLst/>
          </a:prstGeom>
          <a:noFill/>
        </p:spPr>
        <p:txBody>
          <a:bodyPr wrap="square" rtlCol="0" anchor="t">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800" b="1" i="0" u="none" strike="noStrike" kern="1200" cap="none" spc="0" normalizeH="0" baseline="0" noProof="0" dirty="0">
                <a:ln>
                  <a:noFill/>
                </a:ln>
                <a:solidFill>
                  <a:srgbClr val="FF0000"/>
                </a:solidFill>
                <a:effectLst/>
                <a:uLnTx/>
                <a:uFillTx/>
                <a:latin typeface="微软雅黑" panose="020B0503020204020204" pitchFamily="34" charset="-122"/>
                <a:ea typeface="微软雅黑" panose="020B0503020204020204" pitchFamily="34" charset="-122"/>
                <a:cs typeface="+mn-cs"/>
                <a:sym typeface="+mn-ea"/>
              </a:rPr>
              <a:t>如果已在学习通登录并绑定</a:t>
            </a:r>
            <a:r>
              <a:rPr lang="zh-CN" altLang="en-US" b="1" dirty="0">
                <a:solidFill>
                  <a:srgbClr val="FF0000"/>
                </a:solidFill>
                <a:latin typeface="微软雅黑" panose="020B0503020204020204" pitchFamily="34" charset="-122"/>
                <a:ea typeface="微软雅黑" panose="020B0503020204020204" pitchFamily="34" charset="-122"/>
                <a:sym typeface="+mn-ea"/>
              </a:rPr>
              <a:t>学号</a:t>
            </a:r>
            <a:r>
              <a:rPr kumimoji="0" lang="zh-CN" altLang="en-US" sz="1800" b="1" i="0" u="none" strike="noStrike" kern="1200" cap="none" spc="0" normalizeH="0" baseline="0" noProof="0" dirty="0">
                <a:ln>
                  <a:noFill/>
                </a:ln>
                <a:solidFill>
                  <a:srgbClr val="FF0000"/>
                </a:solidFill>
                <a:effectLst/>
                <a:uLnTx/>
                <a:uFillTx/>
                <a:latin typeface="微软雅黑" panose="020B0503020204020204" pitchFamily="34" charset="-122"/>
                <a:ea typeface="微软雅黑" panose="020B0503020204020204" pitchFamily="34" charset="-122"/>
                <a:cs typeface="+mn-cs"/>
                <a:sym typeface="+mn-ea"/>
              </a:rPr>
              <a:t>，登录密码为修改后的密码，支持学号、手机号两种登录方式。</a:t>
            </a:r>
          </a:p>
        </p:txBody>
      </p:sp>
      <p:pic>
        <p:nvPicPr>
          <p:cNvPr id="12" name="图片 11">
            <a:extLst>
              <a:ext uri="{FF2B5EF4-FFF2-40B4-BE49-F238E27FC236}">
                <a16:creationId xmlns:a16="http://schemas.microsoft.com/office/drawing/2014/main" id="{062EBB1C-182A-4929-A648-E10D944D2015}"/>
              </a:ext>
            </a:extLst>
          </p:cNvPr>
          <p:cNvPicPr>
            <a:picLocks noChangeAspect="1"/>
          </p:cNvPicPr>
          <p:nvPr/>
        </p:nvPicPr>
        <p:blipFill rotWithShape="1">
          <a:blip r:embed="rId3"/>
          <a:srcRect r="1744" b="4748"/>
          <a:stretch/>
        </p:blipFill>
        <p:spPr>
          <a:xfrm>
            <a:off x="210655" y="3567346"/>
            <a:ext cx="3955109" cy="2682609"/>
          </a:xfrm>
          <a:prstGeom prst="rect">
            <a:avLst/>
          </a:prstGeom>
        </p:spPr>
      </p:pic>
      <p:pic>
        <p:nvPicPr>
          <p:cNvPr id="13" name="图片 12">
            <a:extLst>
              <a:ext uri="{FF2B5EF4-FFF2-40B4-BE49-F238E27FC236}">
                <a16:creationId xmlns:a16="http://schemas.microsoft.com/office/drawing/2014/main" id="{941399D5-F985-4E31-A310-5C6DFD647695}"/>
              </a:ext>
            </a:extLst>
          </p:cNvPr>
          <p:cNvPicPr>
            <a:picLocks noChangeAspect="1"/>
          </p:cNvPicPr>
          <p:nvPr/>
        </p:nvPicPr>
        <p:blipFill>
          <a:blip r:embed="rId4"/>
          <a:stretch>
            <a:fillRect/>
          </a:stretch>
        </p:blipFill>
        <p:spPr>
          <a:xfrm>
            <a:off x="4165764" y="3660247"/>
            <a:ext cx="4026164" cy="2314360"/>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椭圆 5"/>
          <p:cNvSpPr/>
          <p:nvPr/>
        </p:nvSpPr>
        <p:spPr>
          <a:xfrm>
            <a:off x="474345" y="195580"/>
            <a:ext cx="592455" cy="592455"/>
          </a:xfrm>
          <a:prstGeom prst="ellipse">
            <a:avLst/>
          </a:prstGeom>
          <a:solidFill>
            <a:srgbClr val="FF0000"/>
          </a:solidFill>
        </p:spPr>
        <p:style>
          <a:lnRef idx="2">
            <a:schemeClr val="accent2"/>
          </a:lnRef>
          <a:fillRef idx="1">
            <a:schemeClr val="lt1"/>
          </a:fillRef>
          <a:effectRef idx="0">
            <a:schemeClr val="accent2"/>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4000" b="0" i="0" u="none" strike="noStrike" kern="1200" cap="none" spc="0" normalizeH="0" baseline="0" noProof="0">
                <a:ln>
                  <a:noFill/>
                </a:ln>
                <a:solidFill>
                  <a:srgbClr val="FFFF00"/>
                </a:solidFill>
                <a:effectLst/>
                <a:uLnTx/>
                <a:uFillTx/>
                <a:latin typeface="Calibri"/>
                <a:ea typeface="宋体" panose="02010600030101010101" pitchFamily="2" charset="-122"/>
                <a:cs typeface="+mn-cs"/>
              </a:rPr>
              <a:t>1</a:t>
            </a:r>
          </a:p>
        </p:txBody>
      </p:sp>
      <p:sp>
        <p:nvSpPr>
          <p:cNvPr id="8" name="文本框 7"/>
          <p:cNvSpPr txBox="1"/>
          <p:nvPr/>
        </p:nvSpPr>
        <p:spPr>
          <a:xfrm>
            <a:off x="1192530" y="195580"/>
            <a:ext cx="995680" cy="583565"/>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3200" b="1" i="0" u="none" strike="noStrike" kern="1200" cap="none" spc="0" normalizeH="0" baseline="0" noProof="0">
                <a:ln>
                  <a:noFill/>
                </a:ln>
                <a:solidFill>
                  <a:srgbClr val="FF0000"/>
                </a:solidFill>
                <a:effectLst/>
                <a:uLnTx/>
                <a:uFillTx/>
                <a:latin typeface="微软雅黑" panose="020B0503020204020204" charset="-122"/>
                <a:ea typeface="微软雅黑" panose="020B0503020204020204" charset="-122"/>
                <a:cs typeface="+mn-cs"/>
              </a:rPr>
              <a:t>登录</a:t>
            </a:r>
          </a:p>
        </p:txBody>
      </p:sp>
      <p:sp>
        <p:nvSpPr>
          <p:cNvPr id="7" name="爆炸形 2 6"/>
          <p:cNvSpPr/>
          <p:nvPr/>
        </p:nvSpPr>
        <p:spPr>
          <a:xfrm>
            <a:off x="9820275" y="95250"/>
            <a:ext cx="2309495" cy="1564005"/>
          </a:xfrm>
          <a:prstGeom prst="irregularSeal2">
            <a:avLst/>
          </a:prstGeom>
          <a:solidFill>
            <a:schemeClr val="accent2"/>
          </a:solidFill>
          <a:ln w="12700" cmpd="sng">
            <a:solidFill>
              <a:schemeClr val="accent1">
                <a:shade val="5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000" b="1" i="0" u="none" strike="noStrike" kern="1200" cap="none" spc="0" normalizeH="0" baseline="0" noProof="0">
                <a:ln>
                  <a:noFill/>
                </a:ln>
                <a:solidFill>
                  <a:prstClr val="white"/>
                </a:solidFill>
                <a:effectLst/>
                <a:uLnTx/>
                <a:uFillTx/>
                <a:latin typeface="黑体" panose="02010609060101010101" charset="-122"/>
                <a:ea typeface="黑体" panose="02010609060101010101" charset="-122"/>
                <a:cs typeface="+mn-cs"/>
              </a:rPr>
              <a:t>手机端</a:t>
            </a:r>
          </a:p>
        </p:txBody>
      </p:sp>
      <p:sp>
        <p:nvSpPr>
          <p:cNvPr id="2" name="标题 1"/>
          <p:cNvSpPr>
            <a:spLocks noGrp="1"/>
          </p:cNvSpPr>
          <p:nvPr>
            <p:ph type="title"/>
          </p:nvPr>
        </p:nvSpPr>
        <p:spPr>
          <a:xfrm>
            <a:off x="337820" y="878840"/>
            <a:ext cx="6869430" cy="675005"/>
          </a:xfrm>
        </p:spPr>
        <p:txBody>
          <a:bodyPr>
            <a:normAutofit fontScale="90000"/>
          </a:bodyPr>
          <a:lstStyle/>
          <a:p>
            <a:pPr algn="l">
              <a:lnSpc>
                <a:spcPct val="150000"/>
              </a:lnSpc>
              <a:buClrTx/>
              <a:buSzTx/>
              <a:buNone/>
            </a:pPr>
            <a:r>
              <a:rPr lang="zh-CN" altLang="en-US" sz="1800" dirty="0">
                <a:latin typeface="微软雅黑" panose="020B0503020204020204" charset="-122"/>
                <a:ea typeface="微软雅黑" panose="020B0503020204020204" charset="-122"/>
                <a:cs typeface="+mj-ea"/>
                <a:sym typeface="+mn-ea"/>
              </a:rPr>
              <a:t>手机上下载并安装学习通APP：</a:t>
            </a:r>
            <a:br>
              <a:rPr lang="zh-CN" altLang="en-US" sz="1800" dirty="0">
                <a:latin typeface="微软雅黑" panose="020B0503020204020204" charset="-122"/>
                <a:ea typeface="微软雅黑" panose="020B0503020204020204" charset="-122"/>
                <a:cs typeface="+mj-ea"/>
                <a:sym typeface="+mn-ea"/>
              </a:rPr>
            </a:br>
            <a:r>
              <a:rPr lang="zh-CN" altLang="en-US" sz="1800" dirty="0">
                <a:latin typeface="微软雅黑" panose="020B0503020204020204" charset="-122"/>
                <a:ea typeface="微软雅黑" panose="020B0503020204020204" charset="-122"/>
                <a:cs typeface="+mj-ea"/>
                <a:sym typeface="+mn-ea"/>
              </a:rPr>
              <a:t>扫描右方二维码或在手机应用市场中搜索“学习通”进行下载。</a:t>
            </a:r>
            <a:endParaRPr lang="zh-CN" altLang="en-US" sz="1800" dirty="0">
              <a:latin typeface="微软雅黑" panose="020B0503020204020204" charset="-122"/>
              <a:ea typeface="微软雅黑" panose="020B0503020204020204" charset="-122"/>
              <a:cs typeface="+mj-ea"/>
            </a:endParaRPr>
          </a:p>
        </p:txBody>
      </p:sp>
      <p:pic>
        <p:nvPicPr>
          <p:cNvPr id="3" name="图片 8" descr="C:\Users\Administrator\Desktop\学习通二维码.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a:xfrm>
            <a:off x="7282815" y="93345"/>
            <a:ext cx="1460500" cy="1460500"/>
          </a:xfrm>
          <a:prstGeom prst="rect">
            <a:avLst/>
          </a:prstGeom>
          <a:noFill/>
          <a:ln>
            <a:noFill/>
          </a:ln>
        </p:spPr>
      </p:pic>
      <p:sp>
        <p:nvSpPr>
          <p:cNvPr id="12" name="标题 11"/>
          <p:cNvSpPr>
            <a:spLocks noGrp="1"/>
          </p:cNvSpPr>
          <p:nvPr/>
        </p:nvSpPr>
        <p:spPr>
          <a:xfrm>
            <a:off x="336550" y="1513205"/>
            <a:ext cx="11489055" cy="1043305"/>
          </a:xfrm>
          <a:prstGeom prst="rect">
            <a:avLst/>
          </a:prstGeom>
        </p:spPr>
        <p:txBody>
          <a:bodyPr vert="horz" lIns="91440" tIns="45720" rIns="91440" bIns="45720" rtlCol="0" anchor="ctr">
            <a:normAutofit fontScale="92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50000"/>
              </a:lnSpc>
              <a:defRPr/>
            </a:pPr>
            <a:r>
              <a:rPr kumimoji="0" lang="zh-CN" altLang="en-US" sz="1600" b="1" i="0" u="none" strike="noStrike" kern="1200" cap="none" spc="0" normalizeH="0" baseline="0" noProof="0" dirty="0">
                <a:ln>
                  <a:noFill/>
                </a:ln>
                <a:solidFill>
                  <a:srgbClr val="FF0000"/>
                </a:solidFill>
                <a:effectLst/>
                <a:uLnTx/>
                <a:uFillTx/>
                <a:latin typeface="微软雅黑" panose="020B0503020204020204" charset="-122"/>
                <a:ea typeface="微软雅黑" panose="020B0503020204020204" charset="-122"/>
                <a:cs typeface="+mj-ea"/>
                <a:sym typeface="+mn-ea"/>
              </a:rPr>
              <a:t>初次登录者：</a:t>
            </a:r>
            <a:r>
              <a:rPr kumimoji="0" lang="zh-CN" altLang="en-US" sz="1600" b="0" i="0" u="none" strike="noStrike" kern="1200" cap="none" spc="0" normalizeH="0" baseline="0" noProof="0" dirty="0">
                <a:ln>
                  <a:noFill/>
                </a:ln>
                <a:solidFill>
                  <a:prstClr val="black"/>
                </a:solidFill>
                <a:effectLst/>
                <a:uLnTx/>
                <a:uFillTx/>
                <a:latin typeface="微软雅黑" panose="020B0503020204020204" charset="-122"/>
                <a:ea typeface="微软雅黑" panose="020B0503020204020204" charset="-122"/>
                <a:cs typeface="+mj-ea"/>
                <a:sym typeface="+mn-ea"/>
              </a:rPr>
              <a:t>点击右下方的“我</a:t>
            </a:r>
            <a:r>
              <a:rPr kumimoji="0" lang="en-US" altLang="zh-CN" sz="1600" b="0" i="0" u="none" strike="noStrike" kern="1200" cap="none" spc="0" normalizeH="0" baseline="0" noProof="0" dirty="0">
                <a:ln>
                  <a:noFill/>
                </a:ln>
                <a:solidFill>
                  <a:prstClr val="black"/>
                </a:solidFill>
                <a:effectLst/>
                <a:uLnTx/>
                <a:uFillTx/>
                <a:latin typeface="微软雅黑" panose="020B0503020204020204" charset="-122"/>
                <a:ea typeface="微软雅黑" panose="020B0503020204020204" charset="-122"/>
                <a:cs typeface="+mj-ea"/>
                <a:sym typeface="+mn-ea"/>
              </a:rPr>
              <a:t>”</a:t>
            </a:r>
            <a:r>
              <a:rPr kumimoji="0" lang="zh-CN" altLang="en-US" sz="1600" b="0" i="0" u="none" strike="noStrike" kern="1200" cap="none" spc="0" normalizeH="0" baseline="0" noProof="0" dirty="0">
                <a:ln>
                  <a:noFill/>
                </a:ln>
                <a:solidFill>
                  <a:prstClr val="black"/>
                </a:solidFill>
                <a:effectLst/>
                <a:uLnTx/>
                <a:uFillTx/>
                <a:latin typeface="微软雅黑" panose="020B0503020204020204" charset="-122"/>
                <a:ea typeface="微软雅黑" panose="020B0503020204020204" charset="-122"/>
                <a:cs typeface="+mj-ea"/>
                <a:sym typeface="+mn-ea"/>
              </a:rPr>
              <a:t>进入</a:t>
            </a:r>
            <a:r>
              <a:rPr kumimoji="0" lang="en-US" altLang="zh-CN" sz="1600" b="0" i="0" u="none" strike="noStrike" kern="1200" cap="none" spc="0" normalizeH="0" baseline="0" noProof="0" dirty="0">
                <a:ln>
                  <a:noFill/>
                </a:ln>
                <a:solidFill>
                  <a:prstClr val="black"/>
                </a:solidFill>
                <a:effectLst/>
                <a:uLnTx/>
                <a:uFillTx/>
                <a:latin typeface="微软雅黑" panose="020B0503020204020204" charset="-122"/>
                <a:ea typeface="微软雅黑" panose="020B0503020204020204" charset="-122"/>
                <a:cs typeface="+mj-ea"/>
                <a:sym typeface="+mn-ea"/>
              </a:rPr>
              <a:t>“</a:t>
            </a:r>
            <a:r>
              <a:rPr kumimoji="0" lang="zh-CN" altLang="en-US" sz="1600" b="0" i="0" u="none" strike="noStrike" kern="1200" cap="none" spc="0" normalizeH="0" baseline="0" noProof="0" dirty="0">
                <a:ln>
                  <a:noFill/>
                </a:ln>
                <a:solidFill>
                  <a:prstClr val="black"/>
                </a:solidFill>
                <a:effectLst/>
                <a:uLnTx/>
                <a:uFillTx/>
                <a:latin typeface="微软雅黑" panose="020B0503020204020204" charset="-122"/>
                <a:ea typeface="微软雅黑" panose="020B0503020204020204" charset="-122"/>
                <a:cs typeface="+mj-ea"/>
                <a:sym typeface="+mn-ea"/>
              </a:rPr>
              <a:t>登录</a:t>
            </a:r>
            <a:r>
              <a:rPr kumimoji="0" lang="en-US" altLang="zh-CN" sz="1600" b="0" i="0" u="none" strike="noStrike" kern="1200" cap="none" spc="0" normalizeH="0" baseline="0" noProof="0" dirty="0">
                <a:ln>
                  <a:noFill/>
                </a:ln>
                <a:solidFill>
                  <a:prstClr val="black"/>
                </a:solidFill>
                <a:effectLst/>
                <a:uLnTx/>
                <a:uFillTx/>
                <a:latin typeface="微软雅黑" panose="020B0503020204020204" charset="-122"/>
                <a:ea typeface="微软雅黑" panose="020B0503020204020204" charset="-122"/>
                <a:cs typeface="+mj-ea"/>
                <a:sym typeface="+mn-ea"/>
              </a:rPr>
              <a:t>”</a:t>
            </a:r>
            <a:r>
              <a:rPr kumimoji="0" lang="zh-CN" altLang="en-US" sz="1600" b="0" i="0" u="none" strike="noStrike" kern="1200" cap="none" spc="0" normalizeH="0" baseline="0" noProof="0" dirty="0">
                <a:ln>
                  <a:noFill/>
                </a:ln>
                <a:solidFill>
                  <a:prstClr val="black"/>
                </a:solidFill>
                <a:effectLst/>
                <a:uLnTx/>
                <a:uFillTx/>
                <a:latin typeface="微软雅黑" panose="020B0503020204020204" charset="-122"/>
                <a:ea typeface="微软雅黑" panose="020B0503020204020204" charset="-122"/>
                <a:cs typeface="+mj-ea"/>
                <a:sym typeface="+mn-ea"/>
              </a:rPr>
              <a:t>页面，选择“新用户注册”，输入手机号获取验证码并设置自己的密码，然后填写</a:t>
            </a:r>
            <a:r>
              <a:rPr lang="zh-CN" altLang="en-US" sz="1600" dirty="0">
                <a:solidFill>
                  <a:schemeClr val="bg2">
                    <a:lumMod val="50000"/>
                  </a:schemeClr>
                </a:solidFill>
                <a:latin typeface="微软雅黑" panose="020B0503020204020204" pitchFamily="34" charset="-122"/>
                <a:ea typeface="微软雅黑" panose="020B0503020204020204" pitchFamily="34" charset="-122"/>
              </a:rPr>
              <a:t>贵州食品工程职业学院</a:t>
            </a:r>
            <a:r>
              <a:rPr kumimoji="0" lang="zh-CN" altLang="en-US" sz="1600" b="0" i="0" u="none" strike="noStrike" kern="1200" cap="none" spc="0" normalizeH="0" baseline="0" noProof="0" dirty="0">
                <a:ln>
                  <a:noFill/>
                </a:ln>
                <a:solidFill>
                  <a:prstClr val="black"/>
                </a:solidFill>
                <a:effectLst/>
                <a:uLnTx/>
                <a:uFillTx/>
                <a:latin typeface="微软雅黑" panose="020B0503020204020204" charset="-122"/>
                <a:ea typeface="微软雅黑" panose="020B0503020204020204" charset="-122"/>
                <a:cs typeface="+mj-ea"/>
                <a:sym typeface="+mn-ea"/>
              </a:rPr>
              <a:t> 、输入自己的学号、姓名进行信息验证</a:t>
            </a:r>
            <a:r>
              <a:rPr kumimoji="0" lang="zh-CN" altLang="en-US" sz="1600" b="1" i="0" u="none" strike="noStrike" kern="1200" cap="none" spc="0" normalizeH="0" baseline="0" noProof="0" dirty="0">
                <a:ln>
                  <a:noFill/>
                </a:ln>
                <a:solidFill>
                  <a:srgbClr val="FF0000"/>
                </a:solidFill>
                <a:effectLst/>
                <a:uLnTx/>
                <a:uFillTx/>
                <a:latin typeface="微软雅黑" panose="020B0503020204020204" charset="-122"/>
                <a:ea typeface="微软雅黑" panose="020B0503020204020204" charset="-122"/>
                <a:cs typeface="+mj-ea"/>
                <a:sym typeface="+mn-ea"/>
              </a:rPr>
              <a:t>（注意：信息验证一定不可跳过，</a:t>
            </a:r>
            <a:r>
              <a:rPr kumimoji="0" lang="zh-CN" altLang="en-US" sz="1600" b="1" i="0" u="none" strike="noStrike" kern="1200" cap="none" spc="0" normalizeH="0" baseline="0" noProof="0" dirty="0">
                <a:ln>
                  <a:noFill/>
                </a:ln>
                <a:solidFill>
                  <a:srgbClr val="FF0000"/>
                </a:solidFill>
                <a:effectLst/>
                <a:uLnTx/>
                <a:uFillTx/>
                <a:latin typeface="微软雅黑" panose="020B0503020204020204" pitchFamily="34" charset="-122"/>
                <a:ea typeface="微软雅黑" panose="020B0503020204020204" pitchFamily="34" charset="-122"/>
                <a:cs typeface="+mj-ea"/>
                <a:sym typeface="+mn-ea"/>
              </a:rPr>
              <a:t>必须写全称，不能使用简写或具体到学院</a:t>
            </a:r>
            <a:r>
              <a:rPr kumimoji="0" lang="zh-CN" altLang="en-US" sz="1600" b="1" i="0" u="none" strike="noStrike" kern="1200" cap="none" spc="0" normalizeH="0" baseline="0" noProof="0" dirty="0">
                <a:ln>
                  <a:noFill/>
                </a:ln>
                <a:solidFill>
                  <a:srgbClr val="FF0000"/>
                </a:solidFill>
                <a:effectLst/>
                <a:uLnTx/>
                <a:uFillTx/>
                <a:latin typeface="微软雅黑" panose="020B0503020204020204" charset="-122"/>
                <a:ea typeface="微软雅黑" panose="020B0503020204020204" charset="-122"/>
                <a:cs typeface="+mj-ea"/>
                <a:sym typeface="+mn-ea"/>
              </a:rPr>
              <a:t>）</a:t>
            </a:r>
            <a:r>
              <a:rPr kumimoji="0" lang="zh-CN" altLang="en-US" sz="1600" b="0" i="0" u="none" strike="noStrike" kern="1200" cap="none" spc="0" normalizeH="0" baseline="0" noProof="0" dirty="0">
                <a:ln>
                  <a:noFill/>
                </a:ln>
                <a:solidFill>
                  <a:prstClr val="black"/>
                </a:solidFill>
                <a:effectLst/>
                <a:uLnTx/>
                <a:uFillTx/>
                <a:latin typeface="微软雅黑" panose="020B0503020204020204" charset="-122"/>
                <a:ea typeface="微软雅黑" panose="020B0503020204020204" charset="-122"/>
                <a:cs typeface="+mj-ea"/>
                <a:sym typeface="+mn-ea"/>
              </a:rPr>
              <a:t>。</a:t>
            </a:r>
          </a:p>
        </p:txBody>
      </p:sp>
      <p:pic>
        <p:nvPicPr>
          <p:cNvPr id="13" name="图片 12"/>
          <p:cNvPicPr>
            <a:picLocks noChangeAspect="1"/>
          </p:cNvPicPr>
          <p:nvPr/>
        </p:nvPicPr>
        <p:blipFill>
          <a:blip r:embed="rId4"/>
          <a:stretch>
            <a:fillRect/>
          </a:stretch>
        </p:blipFill>
        <p:spPr>
          <a:xfrm>
            <a:off x="2493010" y="3322320"/>
            <a:ext cx="2178685" cy="3510915"/>
          </a:xfrm>
          <a:prstGeom prst="rect">
            <a:avLst/>
          </a:prstGeom>
          <a:ln w="12700" cmpd="sng">
            <a:solidFill>
              <a:schemeClr val="accent1"/>
            </a:solidFill>
            <a:prstDash val="solid"/>
          </a:ln>
        </p:spPr>
      </p:pic>
      <p:pic>
        <p:nvPicPr>
          <p:cNvPr id="14" name="图片 13"/>
          <p:cNvPicPr>
            <a:picLocks noChangeAspect="1"/>
          </p:cNvPicPr>
          <p:nvPr>
            <p:custDataLst>
              <p:tags r:id="rId1"/>
            </p:custDataLst>
          </p:nvPr>
        </p:nvPicPr>
        <p:blipFill>
          <a:blip r:embed="rId5"/>
          <a:stretch>
            <a:fillRect/>
          </a:stretch>
        </p:blipFill>
        <p:spPr>
          <a:xfrm>
            <a:off x="165735" y="3322320"/>
            <a:ext cx="2022475" cy="3494405"/>
          </a:xfrm>
          <a:prstGeom prst="rect">
            <a:avLst/>
          </a:prstGeom>
          <a:ln w="12700" cmpd="sng">
            <a:solidFill>
              <a:schemeClr val="accent1">
                <a:shade val="50000"/>
              </a:schemeClr>
            </a:solidFill>
            <a:prstDash val="solid"/>
          </a:ln>
        </p:spPr>
      </p:pic>
      <p:pic>
        <p:nvPicPr>
          <p:cNvPr id="15" name="图片 14"/>
          <p:cNvPicPr>
            <a:picLocks noChangeAspect="1"/>
          </p:cNvPicPr>
          <p:nvPr/>
        </p:nvPicPr>
        <p:blipFill>
          <a:blip r:embed="rId6"/>
          <a:stretch>
            <a:fillRect/>
          </a:stretch>
        </p:blipFill>
        <p:spPr>
          <a:xfrm>
            <a:off x="4959350" y="3322320"/>
            <a:ext cx="2158365" cy="3494405"/>
          </a:xfrm>
          <a:prstGeom prst="rect">
            <a:avLst/>
          </a:prstGeom>
          <a:ln w="12700" cmpd="sng">
            <a:solidFill>
              <a:schemeClr val="accent1">
                <a:shade val="50000"/>
              </a:schemeClr>
            </a:solidFill>
            <a:prstDash val="solid"/>
          </a:ln>
        </p:spPr>
      </p:pic>
      <p:sp>
        <p:nvSpPr>
          <p:cNvPr id="20" name="文本框 19"/>
          <p:cNvSpPr txBox="1"/>
          <p:nvPr/>
        </p:nvSpPr>
        <p:spPr>
          <a:xfrm>
            <a:off x="336550" y="2503170"/>
            <a:ext cx="10564495" cy="460382"/>
          </a:xfrm>
          <a:prstGeom prst="rect">
            <a:avLst/>
          </a:prstGeom>
          <a:noFill/>
        </p:spPr>
        <p:txBody>
          <a:bodyPr wrap="square" rtlCol="0" anchor="t">
            <a:spAutoFit/>
          </a:bodyPr>
          <a:lstStyle/>
          <a:p>
            <a:pPr marL="0" marR="0" lvl="0" indent="0" algn="l" defTabSz="914400" rtl="0" eaLnBrk="1" fontAlgn="auto" latinLnBrk="0" hangingPunct="1">
              <a:lnSpc>
                <a:spcPct val="150000"/>
              </a:lnSpc>
              <a:spcBef>
                <a:spcPts val="0"/>
              </a:spcBef>
              <a:spcAft>
                <a:spcPts val="0"/>
              </a:spcAft>
              <a:buClrTx/>
              <a:buSzTx/>
              <a:buFontTx/>
              <a:buNone/>
              <a:tabLst/>
              <a:defRPr/>
            </a:pPr>
            <a:r>
              <a:rPr kumimoji="0" lang="zh-CN" altLang="en-US" sz="1800" b="1" i="0" u="none" strike="noStrike" kern="1200" cap="none" spc="0" normalizeH="0" baseline="0" noProof="0" dirty="0">
                <a:ln>
                  <a:noFill/>
                </a:ln>
                <a:solidFill>
                  <a:srgbClr val="FF0000"/>
                </a:solidFill>
                <a:effectLst/>
                <a:uLnTx/>
                <a:uFillTx/>
                <a:latin typeface="微软雅黑" panose="020B0503020204020204" charset="-122"/>
                <a:ea typeface="微软雅黑" panose="020B0503020204020204" charset="-122"/>
                <a:cs typeface="+mn-cs"/>
                <a:sym typeface="+mn-ea"/>
              </a:rPr>
              <a:t>如果已在电脑端登录并绑定手机号，则可直接使用手机号登录。</a:t>
            </a:r>
            <a:endParaRPr kumimoji="0" lang="zh-CN" altLang="en-US" sz="1800" b="0" i="0" u="none" strike="noStrike" kern="1200" cap="none" spc="0" normalizeH="0" baseline="0" noProof="0" dirty="0">
              <a:ln>
                <a:noFill/>
              </a:ln>
              <a:solidFill>
                <a:prstClr val="black"/>
              </a:solidFill>
              <a:effectLst/>
              <a:uLnTx/>
              <a:uFillTx/>
              <a:latin typeface="微软雅黑" panose="020B0503020204020204" charset="-122"/>
              <a:ea typeface="微软雅黑" panose="020B0503020204020204" charset="-122"/>
              <a:cs typeface="+mn-cs"/>
            </a:endParaRPr>
          </a:p>
        </p:txBody>
      </p:sp>
      <p:grpSp>
        <p:nvGrpSpPr>
          <p:cNvPr id="19" name="组合 18">
            <a:extLst>
              <a:ext uri="{FF2B5EF4-FFF2-40B4-BE49-F238E27FC236}">
                <a16:creationId xmlns:a16="http://schemas.microsoft.com/office/drawing/2014/main" id="{39687E22-3CA9-4E88-B0D1-CC8719D2EE55}"/>
              </a:ext>
            </a:extLst>
          </p:cNvPr>
          <p:cNvGrpSpPr/>
          <p:nvPr/>
        </p:nvGrpSpPr>
        <p:grpSpPr>
          <a:xfrm>
            <a:off x="7396480" y="3322320"/>
            <a:ext cx="2110740" cy="3526155"/>
            <a:chOff x="7396480" y="3322320"/>
            <a:chExt cx="2110740" cy="3526155"/>
          </a:xfrm>
        </p:grpSpPr>
        <p:pic>
          <p:nvPicPr>
            <p:cNvPr id="21" name="图片 20">
              <a:extLst>
                <a:ext uri="{FF2B5EF4-FFF2-40B4-BE49-F238E27FC236}">
                  <a16:creationId xmlns:a16="http://schemas.microsoft.com/office/drawing/2014/main" id="{DC6F85BA-7E17-43D3-B6DD-35EFAC29D975}"/>
                </a:ext>
              </a:extLst>
            </p:cNvPr>
            <p:cNvPicPr>
              <a:picLocks noChangeAspect="1"/>
            </p:cNvPicPr>
            <p:nvPr/>
          </p:nvPicPr>
          <p:blipFill>
            <a:blip r:embed="rId7"/>
            <a:stretch>
              <a:fillRect/>
            </a:stretch>
          </p:blipFill>
          <p:spPr>
            <a:xfrm>
              <a:off x="7396480" y="3322320"/>
              <a:ext cx="2110740" cy="3526155"/>
            </a:xfrm>
            <a:prstGeom prst="rect">
              <a:avLst/>
            </a:prstGeom>
            <a:ln w="12700" cmpd="sng">
              <a:solidFill>
                <a:schemeClr val="accent1">
                  <a:shade val="50000"/>
                </a:schemeClr>
              </a:solidFill>
              <a:prstDash val="solid"/>
            </a:ln>
          </p:spPr>
        </p:pic>
        <p:sp>
          <p:nvSpPr>
            <p:cNvPr id="22" name="文本框 21">
              <a:extLst>
                <a:ext uri="{FF2B5EF4-FFF2-40B4-BE49-F238E27FC236}">
                  <a16:creationId xmlns:a16="http://schemas.microsoft.com/office/drawing/2014/main" id="{058320CC-2767-4919-A7D4-BB20A1421CAE}"/>
                </a:ext>
              </a:extLst>
            </p:cNvPr>
            <p:cNvSpPr txBox="1"/>
            <p:nvPr/>
          </p:nvSpPr>
          <p:spPr>
            <a:xfrm>
              <a:off x="7516901" y="3845795"/>
              <a:ext cx="1398498" cy="215444"/>
            </a:xfrm>
            <a:prstGeom prst="rect">
              <a:avLst/>
            </a:prstGeom>
            <a:solidFill>
              <a:schemeClr val="bg1"/>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800" b="0" i="0" u="none" strike="noStrike" kern="1200" cap="none" spc="0" normalizeH="0" baseline="0" noProof="0" dirty="0">
                  <a:ln>
                    <a:noFill/>
                  </a:ln>
                  <a:solidFill>
                    <a:srgbClr val="E7E6E6">
                      <a:lumMod val="50000"/>
                    </a:srgbClr>
                  </a:solidFill>
                  <a:effectLst/>
                  <a:uLnTx/>
                  <a:uFillTx/>
                  <a:latin typeface="微软雅黑" panose="020B0503020204020204" pitchFamily="34" charset="-122"/>
                  <a:ea typeface="微软雅黑" panose="020B0503020204020204" pitchFamily="34" charset="-122"/>
                  <a:cs typeface="+mn-cs"/>
                </a:rPr>
                <a:t>山东师范大学</a:t>
              </a:r>
            </a:p>
          </p:txBody>
        </p:sp>
      </p:grpSp>
      <p:grpSp>
        <p:nvGrpSpPr>
          <p:cNvPr id="23" name="组合 22">
            <a:extLst>
              <a:ext uri="{FF2B5EF4-FFF2-40B4-BE49-F238E27FC236}">
                <a16:creationId xmlns:a16="http://schemas.microsoft.com/office/drawing/2014/main" id="{75A30ADF-5B55-43A0-B940-05D732DCB5F6}"/>
              </a:ext>
            </a:extLst>
          </p:cNvPr>
          <p:cNvGrpSpPr/>
          <p:nvPr/>
        </p:nvGrpSpPr>
        <p:grpSpPr>
          <a:xfrm>
            <a:off x="9820275" y="3322320"/>
            <a:ext cx="2214245" cy="3494405"/>
            <a:chOff x="9820275" y="3322320"/>
            <a:chExt cx="2214245" cy="3494405"/>
          </a:xfrm>
        </p:grpSpPr>
        <p:pic>
          <p:nvPicPr>
            <p:cNvPr id="24" name="图片 23">
              <a:extLst>
                <a:ext uri="{FF2B5EF4-FFF2-40B4-BE49-F238E27FC236}">
                  <a16:creationId xmlns:a16="http://schemas.microsoft.com/office/drawing/2014/main" id="{297FF650-41D7-49ED-95E3-9AF1E22D020B}"/>
                </a:ext>
              </a:extLst>
            </p:cNvPr>
            <p:cNvPicPr>
              <a:picLocks noChangeAspect="1"/>
            </p:cNvPicPr>
            <p:nvPr/>
          </p:nvPicPr>
          <p:blipFill>
            <a:blip r:embed="rId8"/>
            <a:stretch>
              <a:fillRect/>
            </a:stretch>
          </p:blipFill>
          <p:spPr>
            <a:xfrm>
              <a:off x="9820275" y="3322320"/>
              <a:ext cx="2214245" cy="3494405"/>
            </a:xfrm>
            <a:prstGeom prst="rect">
              <a:avLst/>
            </a:prstGeom>
            <a:ln w="12700" cmpd="sng">
              <a:solidFill>
                <a:schemeClr val="accent1">
                  <a:shade val="50000"/>
                </a:schemeClr>
              </a:solidFill>
              <a:prstDash val="solid"/>
            </a:ln>
          </p:spPr>
        </p:pic>
        <p:sp>
          <p:nvSpPr>
            <p:cNvPr id="25" name="文本框 24">
              <a:extLst>
                <a:ext uri="{FF2B5EF4-FFF2-40B4-BE49-F238E27FC236}">
                  <a16:creationId xmlns:a16="http://schemas.microsoft.com/office/drawing/2014/main" id="{A86A25F2-E0FE-42C9-A201-4238A2D10E29}"/>
                </a:ext>
              </a:extLst>
            </p:cNvPr>
            <p:cNvSpPr txBox="1"/>
            <p:nvPr/>
          </p:nvSpPr>
          <p:spPr>
            <a:xfrm>
              <a:off x="9921683" y="4254451"/>
              <a:ext cx="1398498" cy="215444"/>
            </a:xfrm>
            <a:prstGeom prst="rect">
              <a:avLst/>
            </a:prstGeom>
            <a:solidFill>
              <a:schemeClr val="bg1"/>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800" b="0" i="0" u="none" strike="noStrike" kern="1200" cap="none" spc="0" normalizeH="0" baseline="0" noProof="0" dirty="0">
                  <a:ln>
                    <a:noFill/>
                  </a:ln>
                  <a:solidFill>
                    <a:srgbClr val="E7E6E6">
                      <a:lumMod val="50000"/>
                    </a:srgbClr>
                  </a:solidFill>
                  <a:effectLst/>
                  <a:uLnTx/>
                  <a:uFillTx/>
                  <a:latin typeface="微软雅黑" panose="020B0503020204020204" pitchFamily="34" charset="-122"/>
                  <a:ea typeface="微软雅黑" panose="020B0503020204020204" pitchFamily="34" charset="-122"/>
                  <a:cs typeface="+mn-cs"/>
                </a:rPr>
                <a:t>山东师范大学</a:t>
              </a:r>
            </a:p>
          </p:txBody>
        </p:sp>
      </p:grpSp>
      <p:sp>
        <p:nvSpPr>
          <p:cNvPr id="26" name="文本框 25">
            <a:extLst>
              <a:ext uri="{FF2B5EF4-FFF2-40B4-BE49-F238E27FC236}">
                <a16:creationId xmlns:a16="http://schemas.microsoft.com/office/drawing/2014/main" id="{4D427727-2CEC-4F77-AEEF-47B6F9E492FF}"/>
              </a:ext>
            </a:extLst>
          </p:cNvPr>
          <p:cNvSpPr txBox="1"/>
          <p:nvPr/>
        </p:nvSpPr>
        <p:spPr>
          <a:xfrm>
            <a:off x="8631680" y="6346306"/>
            <a:ext cx="2580005" cy="368300"/>
          </a:xfrm>
          <a:prstGeom prst="rect">
            <a:avLst/>
          </a:prstGeom>
          <a:solidFill>
            <a:srgbClr val="1398FF"/>
          </a:solid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800" b="1" i="0" u="none" strike="noStrike" kern="1200" cap="none" spc="0" normalizeH="0" baseline="0" noProof="0" dirty="0">
                <a:ln>
                  <a:noFill/>
                </a:ln>
                <a:solidFill>
                  <a:prstClr val="white"/>
                </a:solidFill>
                <a:effectLst/>
                <a:uLnTx/>
                <a:uFillTx/>
                <a:latin typeface="黑体" panose="02010609060101010101" charset="-122"/>
                <a:ea typeface="黑体" panose="02010609060101010101" charset="-122"/>
                <a:cs typeface="+mn-cs"/>
              </a:rPr>
              <a:t>该步骤不可跳过</a:t>
            </a:r>
          </a:p>
        </p:txBody>
      </p:sp>
      <p:sp>
        <p:nvSpPr>
          <p:cNvPr id="27" name="文本框 26">
            <a:extLst>
              <a:ext uri="{FF2B5EF4-FFF2-40B4-BE49-F238E27FC236}">
                <a16:creationId xmlns:a16="http://schemas.microsoft.com/office/drawing/2014/main" id="{A12840F5-80E7-432E-A18E-1AFEE2B94BF5}"/>
              </a:ext>
            </a:extLst>
          </p:cNvPr>
          <p:cNvSpPr txBox="1"/>
          <p:nvPr/>
        </p:nvSpPr>
        <p:spPr>
          <a:xfrm>
            <a:off x="8631680" y="5838604"/>
            <a:ext cx="2580005" cy="368300"/>
          </a:xfrm>
          <a:prstGeom prst="rect">
            <a:avLst/>
          </a:prstGeom>
          <a:solidFill>
            <a:srgbClr val="1398FF"/>
          </a:solid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800" b="1" i="0" u="none" strike="noStrike" kern="1200" cap="none" spc="0" normalizeH="0" baseline="0" noProof="0" dirty="0">
                <a:ln>
                  <a:noFill/>
                </a:ln>
                <a:solidFill>
                  <a:prstClr val="white"/>
                </a:solidFill>
                <a:effectLst/>
                <a:uLnTx/>
                <a:uFillTx/>
                <a:latin typeface="黑体" panose="02010609060101010101" charset="-122"/>
                <a:ea typeface="黑体" panose="02010609060101010101" charset="-122"/>
                <a:cs typeface="+mn-cs"/>
              </a:rPr>
              <a:t>该步骤不可跳过</a:t>
            </a:r>
          </a:p>
        </p:txBody>
      </p:sp>
      <p:sp>
        <p:nvSpPr>
          <p:cNvPr id="4" name="矩形 3"/>
          <p:cNvSpPr/>
          <p:nvPr/>
        </p:nvSpPr>
        <p:spPr>
          <a:xfrm>
            <a:off x="7516901" y="3845795"/>
            <a:ext cx="1398498" cy="215444"/>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defRPr/>
            </a:pPr>
            <a:r>
              <a:rPr lang="zh-CN" altLang="en-US" sz="800" dirty="0">
                <a:solidFill>
                  <a:schemeClr val="bg2">
                    <a:lumMod val="50000"/>
                  </a:schemeClr>
                </a:solidFill>
                <a:latin typeface="微软雅黑" panose="020B0503020204020204" pitchFamily="34" charset="-122"/>
                <a:ea typeface="微软雅黑" panose="020B0503020204020204" pitchFamily="34" charset="-122"/>
              </a:rPr>
              <a:t>贵州食品工程职业学院</a:t>
            </a:r>
          </a:p>
          <a:p>
            <a:pPr lvl="0" algn="ctr">
              <a:defRPr/>
            </a:pPr>
            <a:endParaRPr kumimoji="1" lang="zh-CN" altLang="en-US" sz="500" b="0" i="0" u="none" strike="noStrike" kern="1200" cap="none" spc="0" normalizeH="0" baseline="0" noProof="0" dirty="0">
              <a:ln>
                <a:noFill/>
              </a:ln>
              <a:solidFill>
                <a:prstClr val="black"/>
              </a:solidFill>
              <a:effectLst/>
              <a:uLnTx/>
              <a:uFillTx/>
              <a:latin typeface="Calibri"/>
              <a:ea typeface="宋体" panose="02010600030101010101" pitchFamily="2" charset="-122"/>
              <a:cs typeface="+mn-cs"/>
            </a:endParaRPr>
          </a:p>
        </p:txBody>
      </p:sp>
      <p:sp>
        <p:nvSpPr>
          <p:cNvPr id="28" name="矩形 27"/>
          <p:cNvSpPr/>
          <p:nvPr/>
        </p:nvSpPr>
        <p:spPr>
          <a:xfrm>
            <a:off x="9842500" y="4224539"/>
            <a:ext cx="1290003" cy="215444"/>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r>
              <a:rPr lang="zh-CN" altLang="en-US" sz="800" dirty="0">
                <a:solidFill>
                  <a:schemeClr val="bg2">
                    <a:lumMod val="50000"/>
                  </a:schemeClr>
                </a:solidFill>
                <a:latin typeface="微软雅黑" panose="020B0503020204020204" pitchFamily="34" charset="-122"/>
                <a:ea typeface="微软雅黑" panose="020B0503020204020204" pitchFamily="34" charset="-122"/>
              </a:rPr>
              <a:t>贵州食品工程职业学院</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76567" y="623570"/>
            <a:ext cx="11475720" cy="1315720"/>
          </a:xfrm>
        </p:spPr>
        <p:txBody>
          <a:bodyPr>
            <a:normAutofit/>
          </a:bodyPr>
          <a:lstStyle/>
          <a:p>
            <a:pPr fontAlgn="auto">
              <a:lnSpc>
                <a:spcPct val="150000"/>
              </a:lnSpc>
            </a:pPr>
            <a:r>
              <a:rPr lang="zh-CN" altLang="en-US" sz="1600" dirty="0">
                <a:latin typeface="微软雅黑" panose="020B0503020204020204" charset="-122"/>
                <a:ea typeface="微软雅黑" panose="020B0503020204020204" charset="-122"/>
              </a:rPr>
              <a:t>学生登录后进入自己的</a:t>
            </a:r>
            <a:r>
              <a:rPr lang="en-US" altLang="zh-CN" sz="1600" dirty="0">
                <a:latin typeface="微软雅黑" panose="020B0503020204020204" charset="-122"/>
                <a:ea typeface="微软雅黑" panose="020B0503020204020204" charset="-122"/>
              </a:rPr>
              <a:t>“</a:t>
            </a:r>
            <a:r>
              <a:rPr lang="zh-CN" altLang="en-US" sz="1600" dirty="0">
                <a:latin typeface="微软雅黑" panose="020B0503020204020204" charset="-122"/>
                <a:ea typeface="微软雅黑" panose="020B0503020204020204" charset="-122"/>
              </a:rPr>
              <a:t>学习空间</a:t>
            </a:r>
            <a:r>
              <a:rPr lang="en-US" altLang="zh-CN" sz="1600" dirty="0">
                <a:latin typeface="微软雅黑" panose="020B0503020204020204" charset="-122"/>
                <a:ea typeface="微软雅黑" panose="020B0503020204020204" charset="-122"/>
              </a:rPr>
              <a:t>”</a:t>
            </a:r>
            <a:r>
              <a:rPr lang="zh-CN" altLang="en-US" sz="1600" dirty="0">
                <a:latin typeface="微软雅黑" panose="020B0503020204020204" charset="-122"/>
                <a:ea typeface="微软雅黑" panose="020B0503020204020204" charset="-122"/>
              </a:rPr>
              <a:t>，可在</a:t>
            </a:r>
            <a:r>
              <a:rPr lang="en-US" altLang="zh-CN" sz="1600" dirty="0">
                <a:latin typeface="微软雅黑" panose="020B0503020204020204" charset="-122"/>
                <a:ea typeface="微软雅黑" panose="020B0503020204020204" charset="-122"/>
              </a:rPr>
              <a:t>”</a:t>
            </a:r>
            <a:r>
              <a:rPr lang="zh-CN" altLang="en-US" sz="1600" dirty="0">
                <a:latin typeface="微软雅黑" panose="020B0503020204020204" charset="-122"/>
                <a:ea typeface="微软雅黑" panose="020B0503020204020204" charset="-122"/>
              </a:rPr>
              <a:t>我学的课</a:t>
            </a:r>
            <a:r>
              <a:rPr lang="en-US" altLang="zh-CN" sz="1600" dirty="0">
                <a:latin typeface="微软雅黑" panose="020B0503020204020204" charset="-122"/>
                <a:ea typeface="微软雅黑" panose="020B0503020204020204" charset="-122"/>
              </a:rPr>
              <a:t>“</a:t>
            </a:r>
            <a:r>
              <a:rPr lang="zh-CN" altLang="en-US" sz="1600" dirty="0">
                <a:latin typeface="微软雅黑" panose="020B0503020204020204" charset="-122"/>
                <a:ea typeface="微软雅黑" panose="020B0503020204020204" charset="-122"/>
              </a:rPr>
              <a:t>中找到教师的课程，</a:t>
            </a:r>
            <a:r>
              <a:rPr lang="zh-CN" altLang="en-US" sz="1600" dirty="0">
                <a:latin typeface="微软雅黑" panose="020B0503020204020204" charset="-122"/>
                <a:ea typeface="微软雅黑" panose="020B0503020204020204" charset="-122"/>
                <a:sym typeface="+mn-ea"/>
              </a:rPr>
              <a:t>点击课程封面，进入班级进行课程内容学习。</a:t>
            </a:r>
            <a:endParaRPr lang="zh-CN" altLang="en-US" sz="1600" dirty="0">
              <a:latin typeface="微软雅黑" panose="020B0503020204020204" charset="-122"/>
              <a:ea typeface="微软雅黑" panose="020B0503020204020204" charset="-122"/>
            </a:endParaRPr>
          </a:p>
        </p:txBody>
      </p:sp>
      <p:sp>
        <p:nvSpPr>
          <p:cNvPr id="6" name="椭圆 5"/>
          <p:cNvSpPr/>
          <p:nvPr/>
        </p:nvSpPr>
        <p:spPr>
          <a:xfrm>
            <a:off x="200025" y="336550"/>
            <a:ext cx="592455" cy="592455"/>
          </a:xfrm>
          <a:prstGeom prst="ellipse">
            <a:avLst/>
          </a:prstGeom>
          <a:solidFill>
            <a:srgbClr val="FF0000"/>
          </a:solidFill>
        </p:spPr>
        <p:style>
          <a:lnRef idx="2">
            <a:schemeClr val="accent2"/>
          </a:lnRef>
          <a:fillRef idx="1">
            <a:schemeClr val="lt1"/>
          </a:fillRef>
          <a:effectRef idx="0">
            <a:schemeClr val="accent2"/>
          </a:effectRef>
          <a:fontRef idx="minor">
            <a:schemeClr val="dk1"/>
          </a:fontRef>
        </p:style>
        <p:txBody>
          <a:bodyPr rtlCol="0" anchor="ctr"/>
          <a:lstStyle/>
          <a:p>
            <a:pPr algn="ctr"/>
            <a:r>
              <a:rPr lang="en-US" altLang="zh-CN" sz="4000">
                <a:solidFill>
                  <a:srgbClr val="FFFF00"/>
                </a:solidFill>
              </a:rPr>
              <a:t>2</a:t>
            </a:r>
          </a:p>
        </p:txBody>
      </p:sp>
      <p:sp>
        <p:nvSpPr>
          <p:cNvPr id="8" name="文本框 7"/>
          <p:cNvSpPr txBox="1"/>
          <p:nvPr/>
        </p:nvSpPr>
        <p:spPr>
          <a:xfrm>
            <a:off x="982345" y="345440"/>
            <a:ext cx="3057247" cy="584775"/>
          </a:xfrm>
          <a:prstGeom prst="rect">
            <a:avLst/>
          </a:prstGeom>
          <a:noFill/>
        </p:spPr>
        <p:txBody>
          <a:bodyPr wrap="none" rtlCol="0">
            <a:spAutoFit/>
          </a:bodyPr>
          <a:lstStyle/>
          <a:p>
            <a:r>
              <a:rPr lang="zh-CN" altLang="en-US" sz="3200" b="1" dirty="0">
                <a:solidFill>
                  <a:srgbClr val="FF0000"/>
                </a:solidFill>
                <a:latin typeface="微软雅黑" panose="020B0503020204020204" charset="-122"/>
                <a:ea typeface="微软雅黑" panose="020B0503020204020204" charset="-122"/>
              </a:rPr>
              <a:t>进入课程和班级</a:t>
            </a:r>
          </a:p>
        </p:txBody>
      </p:sp>
      <p:pic>
        <p:nvPicPr>
          <p:cNvPr id="10" name="图片 9"/>
          <p:cNvPicPr>
            <a:picLocks noChangeAspect="1"/>
          </p:cNvPicPr>
          <p:nvPr/>
        </p:nvPicPr>
        <p:blipFill rotWithShape="1">
          <a:blip r:embed="rId2"/>
          <a:srcRect t="8071"/>
          <a:stretch/>
        </p:blipFill>
        <p:spPr>
          <a:xfrm>
            <a:off x="277846" y="2746608"/>
            <a:ext cx="6241415" cy="2404163"/>
          </a:xfrm>
          <a:prstGeom prst="rect">
            <a:avLst/>
          </a:prstGeom>
          <a:ln>
            <a:solidFill>
              <a:schemeClr val="tx1"/>
            </a:solidFill>
          </a:ln>
        </p:spPr>
      </p:pic>
      <p:pic>
        <p:nvPicPr>
          <p:cNvPr id="11" name="图片 10"/>
          <p:cNvPicPr>
            <a:picLocks noChangeAspect="1"/>
          </p:cNvPicPr>
          <p:nvPr/>
        </p:nvPicPr>
        <p:blipFill rotWithShape="1">
          <a:blip r:embed="rId3"/>
          <a:srcRect t="3393"/>
          <a:stretch/>
        </p:blipFill>
        <p:spPr>
          <a:xfrm>
            <a:off x="6983730" y="2729752"/>
            <a:ext cx="4761865" cy="2437877"/>
          </a:xfrm>
          <a:prstGeom prst="rect">
            <a:avLst/>
          </a:prstGeom>
          <a:ln>
            <a:solidFill>
              <a:schemeClr val="tx1"/>
            </a:solidFill>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useBgFill="1">
        <p:nvSpPr>
          <p:cNvPr id="7" name="标题 6"/>
          <p:cNvSpPr>
            <a:spLocks noGrp="1"/>
          </p:cNvSpPr>
          <p:nvPr>
            <p:ph type="title"/>
          </p:nvPr>
        </p:nvSpPr>
        <p:spPr>
          <a:xfrm>
            <a:off x="252730" y="241935"/>
            <a:ext cx="11257280" cy="1235075"/>
          </a:xfrm>
        </p:spPr>
        <p:txBody>
          <a:bodyPr>
            <a:noAutofit/>
          </a:bodyPr>
          <a:lstStyle/>
          <a:p>
            <a:pPr fontAlgn="auto">
              <a:lnSpc>
                <a:spcPct val="150000"/>
              </a:lnSpc>
            </a:pPr>
            <a:r>
              <a:rPr lang="zh-CN" altLang="en-US" sz="1800" b="1" dirty="0">
                <a:solidFill>
                  <a:srgbClr val="FF0000"/>
                </a:solidFill>
                <a:latin typeface="微软雅黑" panose="020B0503020204020204" charset="-122"/>
                <a:ea typeface="微软雅黑" panose="020B0503020204020204" charset="-122"/>
                <a:sym typeface="+mn-ea"/>
              </a:rPr>
              <a:t>电脑端的课程和学习通的课程互通，登录学习通可以在</a:t>
            </a:r>
            <a:r>
              <a:rPr lang="en-US" altLang="zh-CN" sz="1800" b="1" dirty="0">
                <a:solidFill>
                  <a:srgbClr val="FF0000"/>
                </a:solidFill>
                <a:latin typeface="微软雅黑" panose="020B0503020204020204" charset="-122"/>
                <a:ea typeface="微软雅黑" panose="020B0503020204020204" charset="-122"/>
                <a:sym typeface="+mn-ea"/>
              </a:rPr>
              <a:t>”</a:t>
            </a:r>
            <a:r>
              <a:rPr lang="zh-CN" altLang="en-US" sz="1800" b="1" dirty="0">
                <a:solidFill>
                  <a:srgbClr val="FF0000"/>
                </a:solidFill>
                <a:latin typeface="微软雅黑" panose="020B0503020204020204" charset="-122"/>
                <a:ea typeface="微软雅黑" panose="020B0503020204020204" charset="-122"/>
                <a:sym typeface="+mn-ea"/>
              </a:rPr>
              <a:t>我</a:t>
            </a:r>
            <a:r>
              <a:rPr lang="en-US" altLang="zh-CN" sz="1800" b="1" dirty="0">
                <a:solidFill>
                  <a:srgbClr val="FF0000"/>
                </a:solidFill>
                <a:latin typeface="微软雅黑" panose="020B0503020204020204" charset="-122"/>
                <a:ea typeface="微软雅黑" panose="020B0503020204020204" charset="-122"/>
                <a:sym typeface="+mn-ea"/>
              </a:rPr>
              <a:t>“</a:t>
            </a:r>
            <a:r>
              <a:rPr lang="zh-CN" altLang="en-US" sz="1800" b="1" dirty="0">
                <a:solidFill>
                  <a:srgbClr val="FF0000"/>
                </a:solidFill>
                <a:latin typeface="微软雅黑" panose="020B0503020204020204" charset="-122"/>
                <a:ea typeface="微软雅黑" panose="020B0503020204020204" charset="-122"/>
                <a:sym typeface="+mn-ea"/>
              </a:rPr>
              <a:t>中找到课程及所在班级。</a:t>
            </a:r>
            <a:endParaRPr lang="zh-CN" altLang="en-US" sz="1800" dirty="0">
              <a:latin typeface="微软雅黑" panose="020B0503020204020204" charset="-122"/>
              <a:ea typeface="微软雅黑" panose="020B0503020204020204" charset="-122"/>
            </a:endParaRPr>
          </a:p>
        </p:txBody>
      </p:sp>
      <p:pic>
        <p:nvPicPr>
          <p:cNvPr id="3" name="图片 2"/>
          <p:cNvPicPr>
            <a:picLocks noChangeAspect="1"/>
          </p:cNvPicPr>
          <p:nvPr/>
        </p:nvPicPr>
        <p:blipFill>
          <a:blip r:embed="rId2"/>
          <a:stretch>
            <a:fillRect/>
          </a:stretch>
        </p:blipFill>
        <p:spPr>
          <a:xfrm>
            <a:off x="2710815" y="1378585"/>
            <a:ext cx="2451735" cy="5269230"/>
          </a:xfrm>
          <a:prstGeom prst="rect">
            <a:avLst/>
          </a:prstGeom>
          <a:ln>
            <a:solidFill>
              <a:schemeClr val="tx1"/>
            </a:solidFill>
          </a:ln>
        </p:spPr>
      </p:pic>
      <p:pic>
        <p:nvPicPr>
          <p:cNvPr id="10" name="图片 9"/>
          <p:cNvPicPr>
            <a:picLocks noChangeAspect="1"/>
          </p:cNvPicPr>
          <p:nvPr/>
        </p:nvPicPr>
        <p:blipFill>
          <a:blip r:embed="rId3"/>
          <a:stretch>
            <a:fillRect/>
          </a:stretch>
        </p:blipFill>
        <p:spPr>
          <a:xfrm>
            <a:off x="6141720" y="1318895"/>
            <a:ext cx="2616835" cy="5328920"/>
          </a:xfrm>
          <a:prstGeom prst="rect">
            <a:avLst/>
          </a:prstGeom>
          <a:ln>
            <a:solidFill>
              <a:schemeClr val="tx1"/>
            </a:solidFill>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245745" y="1008380"/>
            <a:ext cx="10968990" cy="1230630"/>
          </a:xfrm>
        </p:spPr>
        <p:txBody>
          <a:bodyPr>
            <a:normAutofit/>
          </a:bodyPr>
          <a:lstStyle/>
          <a:p>
            <a:pPr>
              <a:lnSpc>
                <a:spcPct val="150000"/>
              </a:lnSpc>
            </a:pPr>
            <a:r>
              <a:rPr lang="zh-CN" altLang="en-US" sz="1600" dirty="0">
                <a:latin typeface="微软雅黑" panose="020B0503020204020204" charset="-122"/>
                <a:ea typeface="微软雅黑" panose="020B0503020204020204" charset="-122"/>
              </a:rPr>
              <a:t>        学生进入课程后，可查看教师提供的课程内容、资料，并且完成教师发布的在线学习任务、学习要求、作业、测验等，并可以在线提问、讨论。</a:t>
            </a:r>
          </a:p>
        </p:txBody>
      </p:sp>
      <p:sp>
        <p:nvSpPr>
          <p:cNvPr id="6" name="椭圆 5"/>
          <p:cNvSpPr/>
          <p:nvPr/>
        </p:nvSpPr>
        <p:spPr>
          <a:xfrm>
            <a:off x="245745" y="266700"/>
            <a:ext cx="592455" cy="592455"/>
          </a:xfrm>
          <a:prstGeom prst="ellipse">
            <a:avLst/>
          </a:prstGeom>
          <a:solidFill>
            <a:srgbClr val="FF0000"/>
          </a:solidFill>
        </p:spPr>
        <p:style>
          <a:lnRef idx="2">
            <a:schemeClr val="accent2"/>
          </a:lnRef>
          <a:fillRef idx="1">
            <a:schemeClr val="lt1"/>
          </a:fillRef>
          <a:effectRef idx="0">
            <a:schemeClr val="accent2"/>
          </a:effectRef>
          <a:fontRef idx="minor">
            <a:schemeClr val="dk1"/>
          </a:fontRef>
        </p:style>
        <p:txBody>
          <a:bodyPr rtlCol="0" anchor="ctr"/>
          <a:lstStyle/>
          <a:p>
            <a:pPr algn="ctr"/>
            <a:r>
              <a:rPr lang="en-US" altLang="zh-CN" sz="4000" dirty="0">
                <a:solidFill>
                  <a:srgbClr val="FFFF00"/>
                </a:solidFill>
              </a:rPr>
              <a:t>3</a:t>
            </a:r>
          </a:p>
        </p:txBody>
      </p:sp>
      <p:sp>
        <p:nvSpPr>
          <p:cNvPr id="4" name="文本框 3"/>
          <p:cNvSpPr txBox="1"/>
          <p:nvPr/>
        </p:nvSpPr>
        <p:spPr>
          <a:xfrm>
            <a:off x="982345" y="275590"/>
            <a:ext cx="5059680" cy="583565"/>
          </a:xfrm>
          <a:prstGeom prst="rect">
            <a:avLst/>
          </a:prstGeom>
          <a:noFill/>
        </p:spPr>
        <p:txBody>
          <a:bodyPr wrap="none" rtlCol="0">
            <a:spAutoFit/>
          </a:bodyPr>
          <a:lstStyle/>
          <a:p>
            <a:r>
              <a:rPr lang="zh-CN" altLang="en-US" sz="3200" b="1" dirty="0">
                <a:solidFill>
                  <a:srgbClr val="FF0000"/>
                </a:solidFill>
                <a:latin typeface="微软雅黑" panose="020B0503020204020204" charset="-122"/>
                <a:ea typeface="微软雅黑" panose="020B0503020204020204" charset="-122"/>
              </a:rPr>
              <a:t>在线学习方式一：线上学习</a:t>
            </a:r>
          </a:p>
        </p:txBody>
      </p:sp>
      <p:grpSp>
        <p:nvGrpSpPr>
          <p:cNvPr id="11" name="组合 10">
            <a:extLst>
              <a:ext uri="{FF2B5EF4-FFF2-40B4-BE49-F238E27FC236}">
                <a16:creationId xmlns:a16="http://schemas.microsoft.com/office/drawing/2014/main" id="{D73571F3-84FB-4C27-A96A-10B134B0B113}"/>
              </a:ext>
            </a:extLst>
          </p:cNvPr>
          <p:cNvGrpSpPr/>
          <p:nvPr/>
        </p:nvGrpSpPr>
        <p:grpSpPr>
          <a:xfrm>
            <a:off x="1537335" y="2421853"/>
            <a:ext cx="8386445" cy="3268270"/>
            <a:chOff x="1537335" y="2421853"/>
            <a:chExt cx="8386445" cy="3268270"/>
          </a:xfrm>
        </p:grpSpPr>
        <p:pic>
          <p:nvPicPr>
            <p:cNvPr id="5" name="图片 4"/>
            <p:cNvPicPr>
              <a:picLocks noChangeAspect="1"/>
            </p:cNvPicPr>
            <p:nvPr/>
          </p:nvPicPr>
          <p:blipFill rotWithShape="1">
            <a:blip r:embed="rId2"/>
            <a:srcRect t="5993"/>
            <a:stretch/>
          </p:blipFill>
          <p:spPr>
            <a:xfrm>
              <a:off x="1537335" y="2421853"/>
              <a:ext cx="8386445" cy="3268270"/>
            </a:xfrm>
            <a:prstGeom prst="rect">
              <a:avLst/>
            </a:prstGeom>
            <a:ln>
              <a:solidFill>
                <a:schemeClr val="tx1"/>
              </a:solidFill>
            </a:ln>
          </p:spPr>
        </p:pic>
        <p:sp>
          <p:nvSpPr>
            <p:cNvPr id="3" name="矩形 2">
              <a:extLst>
                <a:ext uri="{FF2B5EF4-FFF2-40B4-BE49-F238E27FC236}">
                  <a16:creationId xmlns:a16="http://schemas.microsoft.com/office/drawing/2014/main" id="{54C47B5C-67B0-4E92-BE74-F7131CC55FC3}"/>
                </a:ext>
              </a:extLst>
            </p:cNvPr>
            <p:cNvSpPr/>
            <p:nvPr/>
          </p:nvSpPr>
          <p:spPr>
            <a:xfrm>
              <a:off x="7288306" y="3785347"/>
              <a:ext cx="1889312" cy="32272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a:extLst>
                <a:ext uri="{FF2B5EF4-FFF2-40B4-BE49-F238E27FC236}">
                  <a16:creationId xmlns:a16="http://schemas.microsoft.com/office/drawing/2014/main" id="{5296F670-BEF2-4BC3-BCB0-F248A3CD48B5}"/>
                </a:ext>
              </a:extLst>
            </p:cNvPr>
            <p:cNvSpPr/>
            <p:nvPr/>
          </p:nvSpPr>
          <p:spPr>
            <a:xfrm>
              <a:off x="7288306" y="5148841"/>
              <a:ext cx="1889312" cy="32272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245745" y="859156"/>
            <a:ext cx="10968990" cy="779640"/>
          </a:xfrm>
        </p:spPr>
        <p:txBody>
          <a:bodyPr>
            <a:noAutofit/>
          </a:bodyPr>
          <a:lstStyle/>
          <a:p>
            <a:pPr>
              <a:lnSpc>
                <a:spcPct val="150000"/>
              </a:lnSpc>
            </a:pPr>
            <a:r>
              <a:rPr lang="zh-CN" altLang="en-US" sz="1600" dirty="0">
                <a:latin typeface="微软雅黑" panose="020B0503020204020204" charset="-122"/>
                <a:ea typeface="微软雅黑" panose="020B0503020204020204" charset="-122"/>
              </a:rPr>
              <a:t>        教师根据教学目的和要求录制了速课（微视频），学生通过</a:t>
            </a:r>
            <a:r>
              <a:rPr lang="en-US" altLang="zh-CN" sz="1600" dirty="0">
                <a:latin typeface="微软雅黑" panose="020B0503020204020204" charset="-122"/>
                <a:ea typeface="微软雅黑" panose="020B0503020204020204" charset="-122"/>
              </a:rPr>
              <a:t>“</a:t>
            </a:r>
            <a:r>
              <a:rPr lang="zh-CN" altLang="en-US" sz="1600" dirty="0">
                <a:latin typeface="微软雅黑" panose="020B0503020204020204" charset="-122"/>
                <a:ea typeface="微软雅黑" panose="020B0503020204020204" charset="-122"/>
              </a:rPr>
              <a:t>消息</a:t>
            </a:r>
            <a:r>
              <a:rPr lang="en-US" altLang="zh-CN" sz="1600" dirty="0">
                <a:latin typeface="微软雅黑" panose="020B0503020204020204" charset="-122"/>
                <a:ea typeface="微软雅黑" panose="020B0503020204020204" charset="-122"/>
              </a:rPr>
              <a:t>”</a:t>
            </a:r>
            <a:r>
              <a:rPr lang="zh-CN" altLang="en-US" sz="1600" dirty="0">
                <a:latin typeface="微软雅黑" panose="020B0503020204020204" charset="-122"/>
                <a:ea typeface="微软雅黑" panose="020B0503020204020204" charset="-122"/>
              </a:rPr>
              <a:t>点击速课，观看老师录制的教学视频内容。</a:t>
            </a:r>
          </a:p>
        </p:txBody>
      </p:sp>
      <p:sp>
        <p:nvSpPr>
          <p:cNvPr id="6" name="椭圆 5"/>
          <p:cNvSpPr/>
          <p:nvPr/>
        </p:nvSpPr>
        <p:spPr>
          <a:xfrm>
            <a:off x="245745" y="266700"/>
            <a:ext cx="592455" cy="592455"/>
          </a:xfrm>
          <a:prstGeom prst="ellipse">
            <a:avLst/>
          </a:prstGeom>
          <a:solidFill>
            <a:srgbClr val="FF0000"/>
          </a:solidFill>
        </p:spPr>
        <p:style>
          <a:lnRef idx="2">
            <a:schemeClr val="accent2"/>
          </a:lnRef>
          <a:fillRef idx="1">
            <a:schemeClr val="lt1"/>
          </a:fillRef>
          <a:effectRef idx="0">
            <a:schemeClr val="accent2"/>
          </a:effectRef>
          <a:fontRef idx="minor">
            <a:schemeClr val="dk1"/>
          </a:fontRef>
        </p:style>
        <p:txBody>
          <a:bodyPr rtlCol="0" anchor="ctr"/>
          <a:lstStyle/>
          <a:p>
            <a:pPr algn="ctr"/>
            <a:r>
              <a:rPr lang="en-US" altLang="zh-CN" sz="4000" dirty="0">
                <a:solidFill>
                  <a:srgbClr val="FFFF00"/>
                </a:solidFill>
              </a:rPr>
              <a:t>4</a:t>
            </a:r>
          </a:p>
        </p:txBody>
      </p:sp>
      <p:sp>
        <p:nvSpPr>
          <p:cNvPr id="4" name="文本框 3"/>
          <p:cNvSpPr txBox="1"/>
          <p:nvPr/>
        </p:nvSpPr>
        <p:spPr>
          <a:xfrm>
            <a:off x="982345" y="275590"/>
            <a:ext cx="7981672" cy="584775"/>
          </a:xfrm>
          <a:prstGeom prst="rect">
            <a:avLst/>
          </a:prstGeom>
          <a:noFill/>
        </p:spPr>
        <p:txBody>
          <a:bodyPr wrap="none" rtlCol="0">
            <a:spAutoFit/>
          </a:bodyPr>
          <a:lstStyle/>
          <a:p>
            <a:r>
              <a:rPr lang="zh-CN" altLang="en-US" sz="3200" b="1" dirty="0">
                <a:solidFill>
                  <a:srgbClr val="FF0000"/>
                </a:solidFill>
                <a:latin typeface="微软雅黑" panose="020B0503020204020204" charset="-122"/>
                <a:ea typeface="微软雅黑" panose="020B0503020204020204" charset="-122"/>
              </a:rPr>
              <a:t>在线学习方式二：观看速课（微视频）学习</a:t>
            </a:r>
          </a:p>
        </p:txBody>
      </p:sp>
      <p:pic>
        <p:nvPicPr>
          <p:cNvPr id="3" name="图片 2"/>
          <p:cNvPicPr>
            <a:picLocks noChangeAspect="1"/>
          </p:cNvPicPr>
          <p:nvPr/>
        </p:nvPicPr>
        <p:blipFill>
          <a:blip r:embed="rId2"/>
          <a:stretch>
            <a:fillRect/>
          </a:stretch>
        </p:blipFill>
        <p:spPr>
          <a:xfrm>
            <a:off x="1734185" y="1806575"/>
            <a:ext cx="2310765" cy="4897120"/>
          </a:xfrm>
          <a:prstGeom prst="rect">
            <a:avLst/>
          </a:prstGeom>
          <a:ln>
            <a:solidFill>
              <a:schemeClr val="tx1"/>
            </a:solidFill>
          </a:ln>
        </p:spPr>
      </p:pic>
      <p:pic>
        <p:nvPicPr>
          <p:cNvPr id="5" name="图片 4"/>
          <p:cNvPicPr>
            <a:picLocks noChangeAspect="1"/>
          </p:cNvPicPr>
          <p:nvPr/>
        </p:nvPicPr>
        <p:blipFill>
          <a:blip r:embed="rId3"/>
          <a:stretch>
            <a:fillRect/>
          </a:stretch>
        </p:blipFill>
        <p:spPr>
          <a:xfrm>
            <a:off x="4852035" y="1807210"/>
            <a:ext cx="2360930" cy="4896485"/>
          </a:xfrm>
          <a:prstGeom prst="rect">
            <a:avLst/>
          </a:prstGeom>
          <a:ln>
            <a:solidFill>
              <a:schemeClr val="tx1"/>
            </a:solidFill>
          </a:ln>
        </p:spPr>
      </p:pic>
      <p:pic>
        <p:nvPicPr>
          <p:cNvPr id="7" name="图片 6"/>
          <p:cNvPicPr>
            <a:picLocks noChangeAspect="1"/>
          </p:cNvPicPr>
          <p:nvPr/>
        </p:nvPicPr>
        <p:blipFill>
          <a:blip r:embed="rId4"/>
          <a:stretch>
            <a:fillRect/>
          </a:stretch>
        </p:blipFill>
        <p:spPr>
          <a:xfrm>
            <a:off x="8010525" y="1758315"/>
            <a:ext cx="2443480" cy="4945380"/>
          </a:xfrm>
          <a:prstGeom prst="rect">
            <a:avLst/>
          </a:prstGeom>
          <a:ln>
            <a:solidFill>
              <a:schemeClr val="tx1"/>
            </a:solidFill>
          </a:ln>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245744" y="859155"/>
            <a:ext cx="11556537" cy="1040765"/>
          </a:xfrm>
        </p:spPr>
        <p:txBody>
          <a:bodyPr>
            <a:noAutofit/>
          </a:bodyPr>
          <a:lstStyle/>
          <a:p>
            <a:pPr>
              <a:lnSpc>
                <a:spcPct val="150000"/>
              </a:lnSpc>
            </a:pPr>
            <a:r>
              <a:rPr lang="zh-CN" altLang="en-US" sz="1600" dirty="0">
                <a:latin typeface="微软雅黑" panose="020B0503020204020204" charset="-122"/>
                <a:ea typeface="微软雅黑" panose="020B0503020204020204" charset="-122"/>
                <a:sym typeface="+mn-ea"/>
              </a:rPr>
              <a:t>         教师如果开启直播教学，</a:t>
            </a:r>
            <a:r>
              <a:rPr lang="zh-CN" altLang="en-US" sz="1600" dirty="0">
                <a:latin typeface="微软雅黑" panose="020B0503020204020204" charset="-122"/>
                <a:ea typeface="微软雅黑" panose="020B0503020204020204" charset="-122"/>
              </a:rPr>
              <a:t>学生可在消息中点击直播，进入直播界面，可以观看直播并进行文字互动，如果教师选择了</a:t>
            </a:r>
            <a:r>
              <a:rPr lang="en-US" altLang="zh-CN" sz="1600" dirty="0">
                <a:latin typeface="微软雅黑" panose="020B0503020204020204" charset="-122"/>
                <a:ea typeface="微软雅黑" panose="020B0503020204020204" charset="-122"/>
              </a:rPr>
              <a:t>“</a:t>
            </a:r>
            <a:r>
              <a:rPr lang="zh-CN" altLang="en-US" sz="1600" dirty="0">
                <a:latin typeface="微软雅黑" panose="020B0503020204020204" charset="-122"/>
                <a:ea typeface="微软雅黑" panose="020B0503020204020204" charset="-122"/>
              </a:rPr>
              <a:t>允许回看</a:t>
            </a:r>
            <a:r>
              <a:rPr lang="en-US" altLang="zh-CN" sz="1600" dirty="0">
                <a:latin typeface="微软雅黑" panose="020B0503020204020204" charset="-122"/>
                <a:ea typeface="微软雅黑" panose="020B0503020204020204" charset="-122"/>
              </a:rPr>
              <a:t>”</a:t>
            </a:r>
            <a:r>
              <a:rPr lang="zh-CN" altLang="en-US" sz="1600" dirty="0">
                <a:latin typeface="微软雅黑" panose="020B0503020204020204" charset="-122"/>
                <a:ea typeface="微软雅黑" panose="020B0503020204020204" charset="-122"/>
              </a:rPr>
              <a:t>，可以在直播结束后，回看直播内容，如果提示此直播不支持回看，说明老师未设置允许回看。</a:t>
            </a:r>
          </a:p>
        </p:txBody>
      </p:sp>
      <p:sp>
        <p:nvSpPr>
          <p:cNvPr id="6" name="椭圆 5"/>
          <p:cNvSpPr/>
          <p:nvPr/>
        </p:nvSpPr>
        <p:spPr>
          <a:xfrm>
            <a:off x="245745" y="266700"/>
            <a:ext cx="592455" cy="592455"/>
          </a:xfrm>
          <a:prstGeom prst="ellipse">
            <a:avLst/>
          </a:prstGeom>
          <a:solidFill>
            <a:srgbClr val="FF0000"/>
          </a:solidFill>
        </p:spPr>
        <p:style>
          <a:lnRef idx="2">
            <a:schemeClr val="accent2"/>
          </a:lnRef>
          <a:fillRef idx="1">
            <a:schemeClr val="lt1"/>
          </a:fillRef>
          <a:effectRef idx="0">
            <a:schemeClr val="accent2"/>
          </a:effectRef>
          <a:fontRef idx="minor">
            <a:schemeClr val="dk1"/>
          </a:fontRef>
        </p:style>
        <p:txBody>
          <a:bodyPr rtlCol="0" anchor="ctr"/>
          <a:lstStyle/>
          <a:p>
            <a:pPr algn="ctr"/>
            <a:r>
              <a:rPr lang="en-US" altLang="zh-CN" sz="4000" dirty="0">
                <a:solidFill>
                  <a:srgbClr val="FFFF00"/>
                </a:solidFill>
              </a:rPr>
              <a:t>4</a:t>
            </a:r>
          </a:p>
        </p:txBody>
      </p:sp>
      <p:sp>
        <p:nvSpPr>
          <p:cNvPr id="4" name="文本框 3"/>
          <p:cNvSpPr txBox="1"/>
          <p:nvPr/>
        </p:nvSpPr>
        <p:spPr>
          <a:xfrm>
            <a:off x="982345" y="275590"/>
            <a:ext cx="5109091" cy="584775"/>
          </a:xfrm>
          <a:prstGeom prst="rect">
            <a:avLst/>
          </a:prstGeom>
          <a:noFill/>
        </p:spPr>
        <p:txBody>
          <a:bodyPr wrap="none" rtlCol="0">
            <a:spAutoFit/>
          </a:bodyPr>
          <a:lstStyle/>
          <a:p>
            <a:r>
              <a:rPr lang="zh-CN" altLang="en-US" sz="3200" b="1" dirty="0">
                <a:solidFill>
                  <a:srgbClr val="FF0000"/>
                </a:solidFill>
                <a:latin typeface="微软雅黑" panose="020B0503020204020204" charset="-122"/>
                <a:ea typeface="微软雅黑" panose="020B0503020204020204" charset="-122"/>
              </a:rPr>
              <a:t>在线学习方式三：直播学习</a:t>
            </a:r>
          </a:p>
        </p:txBody>
      </p:sp>
      <p:pic>
        <p:nvPicPr>
          <p:cNvPr id="3" name="图片 2"/>
          <p:cNvPicPr>
            <a:picLocks noChangeAspect="1"/>
          </p:cNvPicPr>
          <p:nvPr/>
        </p:nvPicPr>
        <p:blipFill>
          <a:blip r:embed="rId2"/>
          <a:stretch>
            <a:fillRect/>
          </a:stretch>
        </p:blipFill>
        <p:spPr>
          <a:xfrm>
            <a:off x="1551940" y="1899920"/>
            <a:ext cx="2368550" cy="4867275"/>
          </a:xfrm>
          <a:prstGeom prst="rect">
            <a:avLst/>
          </a:prstGeom>
          <a:ln>
            <a:solidFill>
              <a:schemeClr val="tx1"/>
            </a:solidFill>
          </a:ln>
        </p:spPr>
      </p:pic>
      <p:pic>
        <p:nvPicPr>
          <p:cNvPr id="5" name="图片 4"/>
          <p:cNvPicPr>
            <a:picLocks noChangeAspect="1"/>
          </p:cNvPicPr>
          <p:nvPr/>
        </p:nvPicPr>
        <p:blipFill>
          <a:blip r:embed="rId3"/>
          <a:stretch>
            <a:fillRect/>
          </a:stretch>
        </p:blipFill>
        <p:spPr>
          <a:xfrm>
            <a:off x="4827905" y="1899920"/>
            <a:ext cx="2536825" cy="4866640"/>
          </a:xfrm>
          <a:prstGeom prst="rect">
            <a:avLst/>
          </a:prstGeom>
          <a:ln>
            <a:solidFill>
              <a:schemeClr val="tx1"/>
            </a:solidFill>
          </a:ln>
        </p:spPr>
      </p:pic>
      <p:pic>
        <p:nvPicPr>
          <p:cNvPr id="8" name="图片 7"/>
          <p:cNvPicPr>
            <a:picLocks noChangeAspect="1"/>
          </p:cNvPicPr>
          <p:nvPr/>
        </p:nvPicPr>
        <p:blipFill>
          <a:blip r:embed="rId4"/>
          <a:stretch>
            <a:fillRect/>
          </a:stretch>
        </p:blipFill>
        <p:spPr>
          <a:xfrm>
            <a:off x="8170545" y="1899920"/>
            <a:ext cx="2419350" cy="4860925"/>
          </a:xfrm>
          <a:prstGeom prst="rect">
            <a:avLst/>
          </a:prstGeom>
          <a:ln>
            <a:solidFill>
              <a:schemeClr val="tx1"/>
            </a:solidFill>
          </a:ln>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75012" y="859155"/>
            <a:ext cx="11034981" cy="850325"/>
          </a:xfrm>
        </p:spPr>
        <p:txBody>
          <a:bodyPr>
            <a:noAutofit/>
          </a:bodyPr>
          <a:lstStyle/>
          <a:p>
            <a:pPr>
              <a:lnSpc>
                <a:spcPct val="150000"/>
              </a:lnSpc>
            </a:pPr>
            <a:r>
              <a:rPr lang="zh-CN" altLang="en-US" sz="1600" dirty="0">
                <a:latin typeface="微软雅黑" panose="020B0503020204020204" charset="-122"/>
                <a:ea typeface="微软雅黑" panose="020B0503020204020204" charset="-122"/>
                <a:sym typeface="+mn-ea"/>
              </a:rPr>
              <a:t>       手机端使用方式：在学习通首页输入教师提供的同步课堂邀请码，进入同步课堂，</a:t>
            </a:r>
            <a:r>
              <a:rPr lang="zh-CN" altLang="en-US" sz="1600" dirty="0">
                <a:latin typeface="微软雅黑" panose="020B0503020204020204" charset="-122"/>
                <a:ea typeface="微软雅黑" panose="020B0503020204020204" charset="-122"/>
              </a:rPr>
              <a:t>即可同步听到教师的授课内容的</a:t>
            </a:r>
            <a:r>
              <a:rPr lang="en-US" altLang="zh-CN" sz="1600" dirty="0">
                <a:latin typeface="微软雅黑" panose="020B0503020204020204" charset="-122"/>
                <a:ea typeface="微软雅黑" panose="020B0503020204020204" charset="-122"/>
              </a:rPr>
              <a:t>PPT+</a:t>
            </a:r>
            <a:r>
              <a:rPr lang="zh-CN" altLang="en-US" sz="1600" dirty="0">
                <a:latin typeface="微软雅黑" panose="020B0503020204020204" charset="-122"/>
                <a:ea typeface="微软雅黑" panose="020B0503020204020204" charset="-122"/>
              </a:rPr>
              <a:t>讲课声音。</a:t>
            </a:r>
            <a:endParaRPr lang="en-US" altLang="zh-CN" sz="1600" dirty="0">
              <a:latin typeface="微软雅黑" panose="020B0503020204020204" charset="-122"/>
              <a:ea typeface="微软雅黑" panose="020B0503020204020204" charset="-122"/>
            </a:endParaRPr>
          </a:p>
        </p:txBody>
      </p:sp>
      <p:sp>
        <p:nvSpPr>
          <p:cNvPr id="6" name="椭圆 5"/>
          <p:cNvSpPr/>
          <p:nvPr/>
        </p:nvSpPr>
        <p:spPr>
          <a:xfrm>
            <a:off x="245745" y="266700"/>
            <a:ext cx="592455" cy="592455"/>
          </a:xfrm>
          <a:prstGeom prst="ellipse">
            <a:avLst/>
          </a:prstGeom>
          <a:solidFill>
            <a:srgbClr val="FF0000"/>
          </a:solidFill>
        </p:spPr>
        <p:style>
          <a:lnRef idx="2">
            <a:schemeClr val="accent2"/>
          </a:lnRef>
          <a:fillRef idx="1">
            <a:schemeClr val="lt1"/>
          </a:fillRef>
          <a:effectRef idx="0">
            <a:schemeClr val="accent2"/>
          </a:effectRef>
          <a:fontRef idx="minor">
            <a:schemeClr val="dk1"/>
          </a:fontRef>
        </p:style>
        <p:txBody>
          <a:bodyPr rtlCol="0" anchor="ctr"/>
          <a:lstStyle/>
          <a:p>
            <a:pPr algn="ctr"/>
            <a:r>
              <a:rPr lang="en-US" altLang="zh-CN" sz="4000" dirty="0">
                <a:solidFill>
                  <a:srgbClr val="FFFF00"/>
                </a:solidFill>
              </a:rPr>
              <a:t>4</a:t>
            </a:r>
          </a:p>
        </p:txBody>
      </p:sp>
      <p:sp>
        <p:nvSpPr>
          <p:cNvPr id="4" name="文本框 3"/>
          <p:cNvSpPr txBox="1"/>
          <p:nvPr/>
        </p:nvSpPr>
        <p:spPr>
          <a:xfrm>
            <a:off x="982345" y="275590"/>
            <a:ext cx="6178476" cy="584775"/>
          </a:xfrm>
          <a:prstGeom prst="rect">
            <a:avLst/>
          </a:prstGeom>
          <a:noFill/>
        </p:spPr>
        <p:txBody>
          <a:bodyPr wrap="square" rtlCol="0">
            <a:spAutoFit/>
          </a:bodyPr>
          <a:lstStyle/>
          <a:p>
            <a:r>
              <a:rPr lang="zh-CN" altLang="en-US" sz="3200" b="1" dirty="0">
                <a:solidFill>
                  <a:srgbClr val="FF0000"/>
                </a:solidFill>
                <a:latin typeface="微软雅黑" panose="020B0503020204020204" charset="-122"/>
                <a:ea typeface="微软雅黑" panose="020B0503020204020204" charset="-122"/>
              </a:rPr>
              <a:t>在线学习方式四：同步课堂学习</a:t>
            </a:r>
          </a:p>
        </p:txBody>
      </p:sp>
      <p:pic>
        <p:nvPicPr>
          <p:cNvPr id="3" name="图片 2"/>
          <p:cNvPicPr>
            <a:picLocks noChangeAspect="1"/>
          </p:cNvPicPr>
          <p:nvPr/>
        </p:nvPicPr>
        <p:blipFill>
          <a:blip r:embed="rId2"/>
          <a:stretch>
            <a:fillRect/>
          </a:stretch>
        </p:blipFill>
        <p:spPr>
          <a:xfrm>
            <a:off x="1988185" y="1710690"/>
            <a:ext cx="2360295" cy="4833620"/>
          </a:xfrm>
          <a:prstGeom prst="rect">
            <a:avLst/>
          </a:prstGeom>
          <a:ln>
            <a:solidFill>
              <a:schemeClr val="tx1"/>
            </a:solidFill>
          </a:ln>
        </p:spPr>
      </p:pic>
      <p:pic>
        <p:nvPicPr>
          <p:cNvPr id="9" name="图片 8"/>
          <p:cNvPicPr>
            <a:picLocks noChangeAspect="1"/>
          </p:cNvPicPr>
          <p:nvPr/>
        </p:nvPicPr>
        <p:blipFill>
          <a:blip r:embed="rId3"/>
          <a:stretch>
            <a:fillRect/>
          </a:stretch>
        </p:blipFill>
        <p:spPr>
          <a:xfrm>
            <a:off x="8164830" y="1736090"/>
            <a:ext cx="2368550" cy="4770120"/>
          </a:xfrm>
          <a:prstGeom prst="rect">
            <a:avLst/>
          </a:prstGeom>
          <a:ln>
            <a:solidFill>
              <a:schemeClr val="tx1"/>
            </a:solidFill>
          </a:ln>
        </p:spPr>
      </p:pic>
      <p:pic>
        <p:nvPicPr>
          <p:cNvPr id="10" name="图片 9"/>
          <p:cNvPicPr>
            <a:picLocks noChangeAspect="1"/>
          </p:cNvPicPr>
          <p:nvPr/>
        </p:nvPicPr>
        <p:blipFill>
          <a:blip r:embed="rId4"/>
          <a:stretch>
            <a:fillRect/>
          </a:stretch>
        </p:blipFill>
        <p:spPr>
          <a:xfrm>
            <a:off x="5020310" y="1710690"/>
            <a:ext cx="2439035" cy="4833620"/>
          </a:xfrm>
          <a:prstGeom prst="rect">
            <a:avLst/>
          </a:prstGeom>
          <a:ln>
            <a:solidFill>
              <a:schemeClr val="tx1"/>
            </a:solidFill>
          </a:ln>
        </p:spPr>
      </p:pic>
    </p:spTree>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KSO_WM_UNIT_PLACING_PICTURE_USER_VIEWPORT" val="{&quot;height&quot;:5472,&quot;width&quot;:3075}"/>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116</TotalTime>
  <Words>642</Words>
  <Application>Microsoft Office PowerPoint</Application>
  <PresentationFormat>宽屏</PresentationFormat>
  <Paragraphs>44</Paragraphs>
  <Slides>10</Slides>
  <Notes>1</Notes>
  <HiddenSlides>0</HiddenSlides>
  <MMClips>0</MMClips>
  <ScaleCrop>false</ScaleCrop>
  <HeadingPairs>
    <vt:vector size="6" baseType="variant">
      <vt:variant>
        <vt:lpstr>已用的字体</vt:lpstr>
      </vt:variant>
      <vt:variant>
        <vt:i4>6</vt:i4>
      </vt:variant>
      <vt:variant>
        <vt:lpstr>主题</vt:lpstr>
      </vt:variant>
      <vt:variant>
        <vt:i4>1</vt:i4>
      </vt:variant>
      <vt:variant>
        <vt:lpstr>幻灯片标题</vt:lpstr>
      </vt:variant>
      <vt:variant>
        <vt:i4>10</vt:i4>
      </vt:variant>
    </vt:vector>
  </HeadingPairs>
  <TitlesOfParts>
    <vt:vector size="17" baseType="lpstr">
      <vt:lpstr>黑体</vt:lpstr>
      <vt:lpstr>宋体</vt:lpstr>
      <vt:lpstr>微软雅黑</vt:lpstr>
      <vt:lpstr>Arial</vt:lpstr>
      <vt:lpstr>Calibri</vt:lpstr>
      <vt:lpstr>Calibri Light</vt:lpstr>
      <vt:lpstr>Office 主题</vt:lpstr>
      <vt:lpstr>PowerPoint 演示文稿</vt:lpstr>
      <vt:lpstr>PowerPoint 演示文稿</vt:lpstr>
      <vt:lpstr>手机上下载并安装学习通APP： 扫描右方二维码或在手机应用市场中搜索“学习通”进行下载。</vt:lpstr>
      <vt:lpstr>学生登录后进入自己的“学习空间”，可在”我学的课“中找到教师的课程，点击课程封面，进入班级进行课程内容学习。</vt:lpstr>
      <vt:lpstr>电脑端的课程和学习通的课程互通，登录学习通可以在”我“中找到课程及所在班级。</vt:lpstr>
      <vt:lpstr>        学生进入课程后，可查看教师提供的课程内容、资料，并且完成教师发布的在线学习任务、学习要求、作业、测验等，并可以在线提问、讨论。</vt:lpstr>
      <vt:lpstr>        教师根据教学目的和要求录制了速课（微视频），学生通过“消息”点击速课，观看老师录制的教学视频内容。</vt:lpstr>
      <vt:lpstr>         教师如果开启直播教学，学生可在消息中点击直播，进入直播界面，可以观看直播并进行文字互动，如果教师选择了“允许回看”，可以在直播结束后，回看直播内容，如果提示此直播不支持回看，说明老师未设置允许回看。</vt:lpstr>
      <vt:lpstr>       手机端使用方式：在学习通首页输入教师提供的同步课堂邀请码，进入同步课堂，即可同步听到教师的授课内容的PPT+讲课声音。</vt:lpstr>
      <vt:lpstr>PowerPoint 演示文稿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sunrui</dc:creator>
  <cp:lastModifiedBy>一条脱俗的鱼 余</cp:lastModifiedBy>
  <cp:revision>68</cp:revision>
  <dcterms:created xsi:type="dcterms:W3CDTF">2020-01-28T03:15:22Z</dcterms:created>
  <dcterms:modified xsi:type="dcterms:W3CDTF">2020-02-09T08:39:28Z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2052-1.1.0.1454</vt:lpwstr>
  </property>
</Properties>
</file>